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44"/>
  </p:notesMasterIdLst>
  <p:sldIdLst>
    <p:sldId id="256" r:id="rId2"/>
    <p:sldId id="267" r:id="rId3"/>
    <p:sldId id="258" r:id="rId4"/>
    <p:sldId id="302" r:id="rId5"/>
    <p:sldId id="261" r:id="rId6"/>
    <p:sldId id="304" r:id="rId7"/>
    <p:sldId id="259" r:id="rId8"/>
    <p:sldId id="271" r:id="rId9"/>
    <p:sldId id="272" r:id="rId10"/>
    <p:sldId id="266" r:id="rId11"/>
    <p:sldId id="268" r:id="rId12"/>
    <p:sldId id="269" r:id="rId13"/>
    <p:sldId id="270" r:id="rId14"/>
    <p:sldId id="305" r:id="rId15"/>
    <p:sldId id="262" r:id="rId16"/>
    <p:sldId id="280" r:id="rId17"/>
    <p:sldId id="263" r:id="rId18"/>
    <p:sldId id="277" r:id="rId19"/>
    <p:sldId id="276" r:id="rId20"/>
    <p:sldId id="274" r:id="rId21"/>
    <p:sldId id="278" r:id="rId22"/>
    <p:sldId id="306" r:id="rId23"/>
    <p:sldId id="281" r:id="rId24"/>
    <p:sldId id="284" r:id="rId25"/>
    <p:sldId id="294" r:id="rId26"/>
    <p:sldId id="295" r:id="rId27"/>
    <p:sldId id="300" r:id="rId28"/>
    <p:sldId id="297" r:id="rId29"/>
    <p:sldId id="303" r:id="rId30"/>
    <p:sldId id="309" r:id="rId31"/>
    <p:sldId id="285" r:id="rId32"/>
    <p:sldId id="282" r:id="rId33"/>
    <p:sldId id="283" r:id="rId34"/>
    <p:sldId id="291" r:id="rId35"/>
    <p:sldId id="307" r:id="rId36"/>
    <p:sldId id="286" r:id="rId37"/>
    <p:sldId id="292" r:id="rId38"/>
    <p:sldId id="289" r:id="rId39"/>
    <p:sldId id="287" r:id="rId40"/>
    <p:sldId id="288" r:id="rId41"/>
    <p:sldId id="290" r:id="rId42"/>
    <p:sldId id="31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9FDC8D-A513-568B-104E-962B0AB0EA82}" v="6" dt="2021-11-18T07:52:33.809"/>
    <p1510:client id="{330EAFF5-59DB-4097-A585-89B77400A40A}" v="551" dt="2021-11-18T06:08:17.443"/>
    <p1510:client id="{480DA388-99D9-FA44-07EE-AAA994486B73}" v="651" dt="2021-11-18T08:57:05.596"/>
    <p1510:client id="{6E29CF4A-5CB5-5ED7-AA90-AE0A1B9E9FFD}" v="57" dt="2021-11-18T09:45:37.948"/>
    <p1510:client id="{849F2E7B-44CA-99D1-67A4-C2465B750D71}" v="995" dt="2021-11-18T12:39:25.286"/>
    <p1510:client id="{84FD5F60-AC96-5323-7D2C-A95BD0BF6A40}" v="62" dt="2021-11-18T05:39:38.823"/>
    <p1510:client id="{A6C09E55-6DA3-4FC6-B10C-EACBE35124DD}" v="2989" dt="2021-11-18T12:09:02.532"/>
    <p1510:client id="{ABDD1BF8-C1E6-9043-B87D-AD19C82796B8}" v="178" dt="2021-11-18T10:38:17.957"/>
    <p1510:client id="{D671D6F2-CF02-C840-9351-DD75FA0242F0}" v="695" dt="2021-11-18T11:22:14.655"/>
    <p1510:client id="{EBCD66D0-D3A0-B928-FE0D-C52A1F80BAAD}" v="337" dt="2021-11-18T10:37:46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607CB2-FCD8-456F-90D0-30DF85DBF7C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4_2" csCatId="accent4" phldr="1"/>
      <dgm:spPr/>
    </dgm:pt>
    <dgm:pt modelId="{4AD47146-DB55-4752-90B7-52184CC0E10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haroni" panose="02010803020104030203" pitchFamily="2" charset="-79"/>
              <a:cs typeface="Aharoni" panose="02010803020104030203" pitchFamily="2" charset="-79"/>
            </a:rPr>
            <a:t>Fit time series data to autoregressive distributed lag model and derive insights</a:t>
          </a:r>
          <a:endParaRPr lang="en-SG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11407F96-6AC0-4C14-B083-BEB2E34AE96E}" type="parTrans" cxnId="{0F512608-561E-4818-A4DF-C12D4AC7DA02}">
      <dgm:prSet/>
      <dgm:spPr/>
      <dgm:t>
        <a:bodyPr/>
        <a:lstStyle/>
        <a:p>
          <a:endParaRPr lang="en-SG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9FE11D95-60AC-4EB9-914C-C8BABF76D924}" type="sibTrans" cxnId="{0F512608-561E-4818-A4DF-C12D4AC7DA02}">
      <dgm:prSet/>
      <dgm:spPr/>
      <dgm:t>
        <a:bodyPr/>
        <a:lstStyle/>
        <a:p>
          <a:pPr>
            <a:lnSpc>
              <a:spcPct val="100000"/>
            </a:lnSpc>
          </a:pPr>
          <a:endParaRPr lang="en-SG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40105E02-83A3-4FE8-A938-85563472BBD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haroni" panose="02010803020104030203" pitchFamily="2" charset="-79"/>
              <a:cs typeface="Aharoni" panose="02010803020104030203" pitchFamily="2" charset="-79"/>
            </a:rPr>
            <a:t>Develop a trading strategy based on derived insights</a:t>
          </a:r>
          <a:endParaRPr lang="en-SG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3E8419C8-4621-485B-B69A-2D9850248548}" type="parTrans" cxnId="{F353FC61-3A44-485A-A6A2-7EFAED0D050F}">
      <dgm:prSet/>
      <dgm:spPr/>
      <dgm:t>
        <a:bodyPr/>
        <a:lstStyle/>
        <a:p>
          <a:endParaRPr lang="en-SG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B9D0E443-FFAD-4375-9A3B-B5F70E5F1555}" type="sibTrans" cxnId="{F353FC61-3A44-485A-A6A2-7EFAED0D050F}">
      <dgm:prSet/>
      <dgm:spPr/>
      <dgm:t>
        <a:bodyPr/>
        <a:lstStyle/>
        <a:p>
          <a:pPr>
            <a:lnSpc>
              <a:spcPct val="100000"/>
            </a:lnSpc>
          </a:pPr>
          <a:endParaRPr lang="en-SG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4C40F314-09AE-4DCF-B408-8A21E24F3EB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haroni" panose="02010803020104030203" pitchFamily="2" charset="-79"/>
              <a:cs typeface="Aharoni" panose="02010803020104030203" pitchFamily="2" charset="-79"/>
            </a:rPr>
            <a:t>Assess performance of trading strategy against common basic trading strategies </a:t>
          </a:r>
          <a:endParaRPr lang="en-SG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DFA260F9-5117-4B77-BBB5-724B82F46DAF}" type="parTrans" cxnId="{71D66319-FE4B-401F-B202-0C98BE372855}">
      <dgm:prSet/>
      <dgm:spPr/>
      <dgm:t>
        <a:bodyPr/>
        <a:lstStyle/>
        <a:p>
          <a:endParaRPr lang="en-SG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37AFA20A-47DE-478F-A557-683CEEEDDBEA}" type="sibTrans" cxnId="{71D66319-FE4B-401F-B202-0C98BE372855}">
      <dgm:prSet/>
      <dgm:spPr/>
      <dgm:t>
        <a:bodyPr/>
        <a:lstStyle/>
        <a:p>
          <a:endParaRPr lang="en-SG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54F2458F-D912-4994-9B28-27008CAE322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haroni" panose="02010803020104030203" pitchFamily="2" charset="-79"/>
              <a:cs typeface="Aharoni" panose="02010803020104030203" pitchFamily="2" charset="-79"/>
            </a:rPr>
            <a:t>Improve model and derive further insights</a:t>
          </a:r>
          <a:endParaRPr lang="en-SG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0AEB72CF-A3C1-4E4D-8CF8-13B84D0BF86D}" type="parTrans" cxnId="{7F6C4C7D-6E8C-435E-AA5A-9C05F2F50C3C}">
      <dgm:prSet/>
      <dgm:spPr/>
      <dgm:t>
        <a:bodyPr/>
        <a:lstStyle/>
        <a:p>
          <a:endParaRPr lang="en-SG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7CA38990-5805-4DD2-B19D-DEAE81599946}" type="sibTrans" cxnId="{7F6C4C7D-6E8C-435E-AA5A-9C05F2F50C3C}">
      <dgm:prSet/>
      <dgm:spPr/>
      <dgm:t>
        <a:bodyPr/>
        <a:lstStyle/>
        <a:p>
          <a:pPr>
            <a:lnSpc>
              <a:spcPct val="100000"/>
            </a:lnSpc>
          </a:pPr>
          <a:endParaRPr lang="en-SG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D34C6B17-E5D0-4A5A-B22D-7819F4664750}" type="pres">
      <dgm:prSet presAssocID="{BF607CB2-FCD8-456F-90D0-30DF85DBF7C8}" presName="root" presStyleCnt="0">
        <dgm:presLayoutVars>
          <dgm:dir/>
          <dgm:resizeHandles val="exact"/>
        </dgm:presLayoutVars>
      </dgm:prSet>
      <dgm:spPr/>
    </dgm:pt>
    <dgm:pt modelId="{CEE64B51-11FA-419F-8F22-663D88E0CFC4}" type="pres">
      <dgm:prSet presAssocID="{BF607CB2-FCD8-456F-90D0-30DF85DBF7C8}" presName="container" presStyleCnt="0">
        <dgm:presLayoutVars>
          <dgm:dir/>
          <dgm:resizeHandles val="exact"/>
        </dgm:presLayoutVars>
      </dgm:prSet>
      <dgm:spPr/>
    </dgm:pt>
    <dgm:pt modelId="{CE3535B0-6D03-443E-84D8-C60452B68398}" type="pres">
      <dgm:prSet presAssocID="{4AD47146-DB55-4752-90B7-52184CC0E10C}" presName="compNode" presStyleCnt="0"/>
      <dgm:spPr/>
    </dgm:pt>
    <dgm:pt modelId="{37B00101-8B35-4C82-9EE0-81AE80F7BAE4}" type="pres">
      <dgm:prSet presAssocID="{4AD47146-DB55-4752-90B7-52184CC0E10C}" presName="iconBgRect" presStyleLbl="bgShp" presStyleIdx="0" presStyleCnt="4"/>
      <dgm:spPr/>
    </dgm:pt>
    <dgm:pt modelId="{FD3B579D-D4D0-41B5-B948-3EE8207E8EEA}" type="pres">
      <dgm:prSet presAssocID="{4AD47146-DB55-4752-90B7-52184CC0E1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F5E63C5-276B-4715-81A1-01A0C0B98350}" type="pres">
      <dgm:prSet presAssocID="{4AD47146-DB55-4752-90B7-52184CC0E10C}" presName="spaceRect" presStyleCnt="0"/>
      <dgm:spPr/>
    </dgm:pt>
    <dgm:pt modelId="{5C0D03E5-D7E2-4D23-9F69-05DD8AA6351B}" type="pres">
      <dgm:prSet presAssocID="{4AD47146-DB55-4752-90B7-52184CC0E10C}" presName="textRect" presStyleLbl="revTx" presStyleIdx="0" presStyleCnt="4">
        <dgm:presLayoutVars>
          <dgm:chMax val="1"/>
          <dgm:chPref val="1"/>
        </dgm:presLayoutVars>
      </dgm:prSet>
      <dgm:spPr/>
    </dgm:pt>
    <dgm:pt modelId="{FE0EB53F-7F0E-4A53-ACFD-7DD988B3A3AD}" type="pres">
      <dgm:prSet presAssocID="{9FE11D95-60AC-4EB9-914C-C8BABF76D924}" presName="sibTrans" presStyleLbl="sibTrans2D1" presStyleIdx="0" presStyleCnt="0"/>
      <dgm:spPr/>
    </dgm:pt>
    <dgm:pt modelId="{1E3D8E50-4AF2-4D1E-843C-3FD0704CD2A5}" type="pres">
      <dgm:prSet presAssocID="{54F2458F-D912-4994-9B28-27008CAE3227}" presName="compNode" presStyleCnt="0"/>
      <dgm:spPr/>
    </dgm:pt>
    <dgm:pt modelId="{19BEE8A9-E37D-4A53-AD1F-0162EC294DCB}" type="pres">
      <dgm:prSet presAssocID="{54F2458F-D912-4994-9B28-27008CAE3227}" presName="iconBgRect" presStyleLbl="bgShp" presStyleIdx="1" presStyleCnt="4"/>
      <dgm:spPr/>
    </dgm:pt>
    <dgm:pt modelId="{1C7354DB-A1AA-4487-A9F2-73BCB27EFEB2}" type="pres">
      <dgm:prSet presAssocID="{54F2458F-D912-4994-9B28-27008CAE322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4300439-3574-43CA-B666-E7C155090C23}" type="pres">
      <dgm:prSet presAssocID="{54F2458F-D912-4994-9B28-27008CAE3227}" presName="spaceRect" presStyleCnt="0"/>
      <dgm:spPr/>
    </dgm:pt>
    <dgm:pt modelId="{1FA9A258-1E66-4E31-876D-C70872AF10A8}" type="pres">
      <dgm:prSet presAssocID="{54F2458F-D912-4994-9B28-27008CAE3227}" presName="textRect" presStyleLbl="revTx" presStyleIdx="1" presStyleCnt="4">
        <dgm:presLayoutVars>
          <dgm:chMax val="1"/>
          <dgm:chPref val="1"/>
        </dgm:presLayoutVars>
      </dgm:prSet>
      <dgm:spPr/>
    </dgm:pt>
    <dgm:pt modelId="{38EDB395-476A-4E1B-A98D-59C52773E267}" type="pres">
      <dgm:prSet presAssocID="{7CA38990-5805-4DD2-B19D-DEAE81599946}" presName="sibTrans" presStyleLbl="sibTrans2D1" presStyleIdx="0" presStyleCnt="0"/>
      <dgm:spPr/>
    </dgm:pt>
    <dgm:pt modelId="{59334762-7692-4668-B0EA-A31B6F293269}" type="pres">
      <dgm:prSet presAssocID="{40105E02-83A3-4FE8-A938-85563472BBDD}" presName="compNode" presStyleCnt="0"/>
      <dgm:spPr/>
    </dgm:pt>
    <dgm:pt modelId="{F125972E-4EDD-4E1E-8F70-7B98D0E1C882}" type="pres">
      <dgm:prSet presAssocID="{40105E02-83A3-4FE8-A938-85563472BBDD}" presName="iconBgRect" presStyleLbl="bgShp" presStyleIdx="2" presStyleCnt="4"/>
      <dgm:spPr/>
    </dgm:pt>
    <dgm:pt modelId="{0A1A55D4-2194-45C7-BB37-4CD0599156E9}" type="pres">
      <dgm:prSet presAssocID="{40105E02-83A3-4FE8-A938-85563472BBD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24E37B3-14A1-4902-838C-DE4D6FD7AF14}" type="pres">
      <dgm:prSet presAssocID="{40105E02-83A3-4FE8-A938-85563472BBDD}" presName="spaceRect" presStyleCnt="0"/>
      <dgm:spPr/>
    </dgm:pt>
    <dgm:pt modelId="{17C6C9C0-BC06-471A-B57D-7300FF3761AB}" type="pres">
      <dgm:prSet presAssocID="{40105E02-83A3-4FE8-A938-85563472BBDD}" presName="textRect" presStyleLbl="revTx" presStyleIdx="2" presStyleCnt="4">
        <dgm:presLayoutVars>
          <dgm:chMax val="1"/>
          <dgm:chPref val="1"/>
        </dgm:presLayoutVars>
      </dgm:prSet>
      <dgm:spPr/>
    </dgm:pt>
    <dgm:pt modelId="{6BC7AC5C-359B-4C12-A961-88EF195046BB}" type="pres">
      <dgm:prSet presAssocID="{B9D0E443-FFAD-4375-9A3B-B5F70E5F1555}" presName="sibTrans" presStyleLbl="sibTrans2D1" presStyleIdx="0" presStyleCnt="0"/>
      <dgm:spPr/>
    </dgm:pt>
    <dgm:pt modelId="{5D001724-12BC-4E6C-9430-676DA8665508}" type="pres">
      <dgm:prSet presAssocID="{4C40F314-09AE-4DCF-B408-8A21E24F3EB0}" presName="compNode" presStyleCnt="0"/>
      <dgm:spPr/>
    </dgm:pt>
    <dgm:pt modelId="{77FCDEF1-00C2-48A5-BE65-FCB41943BD7E}" type="pres">
      <dgm:prSet presAssocID="{4C40F314-09AE-4DCF-B408-8A21E24F3EB0}" presName="iconBgRect" presStyleLbl="bgShp" presStyleIdx="3" presStyleCnt="4"/>
      <dgm:spPr/>
    </dgm:pt>
    <dgm:pt modelId="{D01B0BBB-FF94-4687-BA04-DD8EB6CDA2E5}" type="pres">
      <dgm:prSet presAssocID="{4C40F314-09AE-4DCF-B408-8A21E24F3EB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A8262D2-FCF0-4B41-8B2B-7E293032F367}" type="pres">
      <dgm:prSet presAssocID="{4C40F314-09AE-4DCF-B408-8A21E24F3EB0}" presName="spaceRect" presStyleCnt="0"/>
      <dgm:spPr/>
    </dgm:pt>
    <dgm:pt modelId="{72A2E073-55A8-462A-8F06-F393AE307967}" type="pres">
      <dgm:prSet presAssocID="{4C40F314-09AE-4DCF-B408-8A21E24F3EB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262DE01-EE90-48A7-96A6-91551231DEF6}" type="presOf" srcId="{40105E02-83A3-4FE8-A938-85563472BBDD}" destId="{17C6C9C0-BC06-471A-B57D-7300FF3761AB}" srcOrd="0" destOrd="0" presId="urn:microsoft.com/office/officeart/2018/2/layout/IconCircleList"/>
    <dgm:cxn modelId="{0F512608-561E-4818-A4DF-C12D4AC7DA02}" srcId="{BF607CB2-FCD8-456F-90D0-30DF85DBF7C8}" destId="{4AD47146-DB55-4752-90B7-52184CC0E10C}" srcOrd="0" destOrd="0" parTransId="{11407F96-6AC0-4C14-B083-BEB2E34AE96E}" sibTransId="{9FE11D95-60AC-4EB9-914C-C8BABF76D924}"/>
    <dgm:cxn modelId="{71D66319-FE4B-401F-B202-0C98BE372855}" srcId="{BF607CB2-FCD8-456F-90D0-30DF85DBF7C8}" destId="{4C40F314-09AE-4DCF-B408-8A21E24F3EB0}" srcOrd="3" destOrd="0" parTransId="{DFA260F9-5117-4B77-BBB5-724B82F46DAF}" sibTransId="{37AFA20A-47DE-478F-A557-683CEEEDDBEA}"/>
    <dgm:cxn modelId="{8B9CDD60-AF9C-4A64-AA80-3761C987B033}" type="presOf" srcId="{9FE11D95-60AC-4EB9-914C-C8BABF76D924}" destId="{FE0EB53F-7F0E-4A53-ACFD-7DD988B3A3AD}" srcOrd="0" destOrd="0" presId="urn:microsoft.com/office/officeart/2018/2/layout/IconCircleList"/>
    <dgm:cxn modelId="{F353FC61-3A44-485A-A6A2-7EFAED0D050F}" srcId="{BF607CB2-FCD8-456F-90D0-30DF85DBF7C8}" destId="{40105E02-83A3-4FE8-A938-85563472BBDD}" srcOrd="2" destOrd="0" parTransId="{3E8419C8-4621-485B-B69A-2D9850248548}" sibTransId="{B9D0E443-FFAD-4375-9A3B-B5F70E5F1555}"/>
    <dgm:cxn modelId="{23B46363-7DCC-42F7-A4DA-49D216D3B1BA}" type="presOf" srcId="{B9D0E443-FFAD-4375-9A3B-B5F70E5F1555}" destId="{6BC7AC5C-359B-4C12-A961-88EF195046BB}" srcOrd="0" destOrd="0" presId="urn:microsoft.com/office/officeart/2018/2/layout/IconCircleList"/>
    <dgm:cxn modelId="{7F71824B-8191-431A-8C41-0A6E3CD9AE60}" type="presOf" srcId="{54F2458F-D912-4994-9B28-27008CAE3227}" destId="{1FA9A258-1E66-4E31-876D-C70872AF10A8}" srcOrd="0" destOrd="0" presId="urn:microsoft.com/office/officeart/2018/2/layout/IconCircleList"/>
    <dgm:cxn modelId="{369B5F53-0943-4E4B-A890-00CE0BADB664}" type="presOf" srcId="{BF607CB2-FCD8-456F-90D0-30DF85DBF7C8}" destId="{D34C6B17-E5D0-4A5A-B22D-7819F4664750}" srcOrd="0" destOrd="0" presId="urn:microsoft.com/office/officeart/2018/2/layout/IconCircleList"/>
    <dgm:cxn modelId="{7F6C4C7D-6E8C-435E-AA5A-9C05F2F50C3C}" srcId="{BF607CB2-FCD8-456F-90D0-30DF85DBF7C8}" destId="{54F2458F-D912-4994-9B28-27008CAE3227}" srcOrd="1" destOrd="0" parTransId="{0AEB72CF-A3C1-4E4D-8CF8-13B84D0BF86D}" sibTransId="{7CA38990-5805-4DD2-B19D-DEAE81599946}"/>
    <dgm:cxn modelId="{F5522AB7-86F7-4607-93F8-5D9064E9C585}" type="presOf" srcId="{4C40F314-09AE-4DCF-B408-8A21E24F3EB0}" destId="{72A2E073-55A8-462A-8F06-F393AE307967}" srcOrd="0" destOrd="0" presId="urn:microsoft.com/office/officeart/2018/2/layout/IconCircleList"/>
    <dgm:cxn modelId="{ADB558D0-6373-421E-949E-B12399729B16}" type="presOf" srcId="{4AD47146-DB55-4752-90B7-52184CC0E10C}" destId="{5C0D03E5-D7E2-4D23-9F69-05DD8AA6351B}" srcOrd="0" destOrd="0" presId="urn:microsoft.com/office/officeart/2018/2/layout/IconCircleList"/>
    <dgm:cxn modelId="{241756F0-E2E4-47E3-AFB0-424746947843}" type="presOf" srcId="{7CA38990-5805-4DD2-B19D-DEAE81599946}" destId="{38EDB395-476A-4E1B-A98D-59C52773E267}" srcOrd="0" destOrd="0" presId="urn:microsoft.com/office/officeart/2018/2/layout/IconCircleList"/>
    <dgm:cxn modelId="{F4F2E210-D119-4B22-AF2B-84948567875A}" type="presParOf" srcId="{D34C6B17-E5D0-4A5A-B22D-7819F4664750}" destId="{CEE64B51-11FA-419F-8F22-663D88E0CFC4}" srcOrd="0" destOrd="0" presId="urn:microsoft.com/office/officeart/2018/2/layout/IconCircleList"/>
    <dgm:cxn modelId="{DBFDC68F-917D-462C-832E-F6537BFB3D95}" type="presParOf" srcId="{CEE64B51-11FA-419F-8F22-663D88E0CFC4}" destId="{CE3535B0-6D03-443E-84D8-C60452B68398}" srcOrd="0" destOrd="0" presId="urn:microsoft.com/office/officeart/2018/2/layout/IconCircleList"/>
    <dgm:cxn modelId="{ADCE7571-9BA7-4264-8D7C-B68841D6A237}" type="presParOf" srcId="{CE3535B0-6D03-443E-84D8-C60452B68398}" destId="{37B00101-8B35-4C82-9EE0-81AE80F7BAE4}" srcOrd="0" destOrd="0" presId="urn:microsoft.com/office/officeart/2018/2/layout/IconCircleList"/>
    <dgm:cxn modelId="{833BE7D4-DD85-4CE9-8A1C-01EF67E072F2}" type="presParOf" srcId="{CE3535B0-6D03-443E-84D8-C60452B68398}" destId="{FD3B579D-D4D0-41B5-B948-3EE8207E8EEA}" srcOrd="1" destOrd="0" presId="urn:microsoft.com/office/officeart/2018/2/layout/IconCircleList"/>
    <dgm:cxn modelId="{6EDB3BD2-0B37-435F-8B55-C7731AE7384D}" type="presParOf" srcId="{CE3535B0-6D03-443E-84D8-C60452B68398}" destId="{4F5E63C5-276B-4715-81A1-01A0C0B98350}" srcOrd="2" destOrd="0" presId="urn:microsoft.com/office/officeart/2018/2/layout/IconCircleList"/>
    <dgm:cxn modelId="{C6B73B32-C410-479F-9D47-F0EC5B7E4900}" type="presParOf" srcId="{CE3535B0-6D03-443E-84D8-C60452B68398}" destId="{5C0D03E5-D7E2-4D23-9F69-05DD8AA6351B}" srcOrd="3" destOrd="0" presId="urn:microsoft.com/office/officeart/2018/2/layout/IconCircleList"/>
    <dgm:cxn modelId="{B7914483-CC11-4E87-A1FC-27069D8BEA8A}" type="presParOf" srcId="{CEE64B51-11FA-419F-8F22-663D88E0CFC4}" destId="{FE0EB53F-7F0E-4A53-ACFD-7DD988B3A3AD}" srcOrd="1" destOrd="0" presId="urn:microsoft.com/office/officeart/2018/2/layout/IconCircleList"/>
    <dgm:cxn modelId="{0FD2318F-996C-45DF-9EC0-A71373257F5C}" type="presParOf" srcId="{CEE64B51-11FA-419F-8F22-663D88E0CFC4}" destId="{1E3D8E50-4AF2-4D1E-843C-3FD0704CD2A5}" srcOrd="2" destOrd="0" presId="urn:microsoft.com/office/officeart/2018/2/layout/IconCircleList"/>
    <dgm:cxn modelId="{6ED733F2-9CF5-4084-A0AA-A44DEE089A08}" type="presParOf" srcId="{1E3D8E50-4AF2-4D1E-843C-3FD0704CD2A5}" destId="{19BEE8A9-E37D-4A53-AD1F-0162EC294DCB}" srcOrd="0" destOrd="0" presId="urn:microsoft.com/office/officeart/2018/2/layout/IconCircleList"/>
    <dgm:cxn modelId="{6BF85FD3-1DD5-4706-90E4-48493FAC6869}" type="presParOf" srcId="{1E3D8E50-4AF2-4D1E-843C-3FD0704CD2A5}" destId="{1C7354DB-A1AA-4487-A9F2-73BCB27EFEB2}" srcOrd="1" destOrd="0" presId="urn:microsoft.com/office/officeart/2018/2/layout/IconCircleList"/>
    <dgm:cxn modelId="{F2B80A61-5DCA-4CAC-A14A-A12D57B84D63}" type="presParOf" srcId="{1E3D8E50-4AF2-4D1E-843C-3FD0704CD2A5}" destId="{84300439-3574-43CA-B666-E7C155090C23}" srcOrd="2" destOrd="0" presId="urn:microsoft.com/office/officeart/2018/2/layout/IconCircleList"/>
    <dgm:cxn modelId="{E4AAF03F-C7BC-4B47-880B-D0F0D81D83A2}" type="presParOf" srcId="{1E3D8E50-4AF2-4D1E-843C-3FD0704CD2A5}" destId="{1FA9A258-1E66-4E31-876D-C70872AF10A8}" srcOrd="3" destOrd="0" presId="urn:microsoft.com/office/officeart/2018/2/layout/IconCircleList"/>
    <dgm:cxn modelId="{C43D8217-C102-4FF1-9239-63E22F700F80}" type="presParOf" srcId="{CEE64B51-11FA-419F-8F22-663D88E0CFC4}" destId="{38EDB395-476A-4E1B-A98D-59C52773E267}" srcOrd="3" destOrd="0" presId="urn:microsoft.com/office/officeart/2018/2/layout/IconCircleList"/>
    <dgm:cxn modelId="{0700DE4C-D7A3-4009-9238-C4891FFE1A59}" type="presParOf" srcId="{CEE64B51-11FA-419F-8F22-663D88E0CFC4}" destId="{59334762-7692-4668-B0EA-A31B6F293269}" srcOrd="4" destOrd="0" presId="urn:microsoft.com/office/officeart/2018/2/layout/IconCircleList"/>
    <dgm:cxn modelId="{8AB0C3E7-F779-4D33-9BC9-C1BC695EDB50}" type="presParOf" srcId="{59334762-7692-4668-B0EA-A31B6F293269}" destId="{F125972E-4EDD-4E1E-8F70-7B98D0E1C882}" srcOrd="0" destOrd="0" presId="urn:microsoft.com/office/officeart/2018/2/layout/IconCircleList"/>
    <dgm:cxn modelId="{B87403C4-477A-4CF9-875F-124322595599}" type="presParOf" srcId="{59334762-7692-4668-B0EA-A31B6F293269}" destId="{0A1A55D4-2194-45C7-BB37-4CD0599156E9}" srcOrd="1" destOrd="0" presId="urn:microsoft.com/office/officeart/2018/2/layout/IconCircleList"/>
    <dgm:cxn modelId="{7914C575-DAE7-49BF-8459-D9ACC9A72D62}" type="presParOf" srcId="{59334762-7692-4668-B0EA-A31B6F293269}" destId="{C24E37B3-14A1-4902-838C-DE4D6FD7AF14}" srcOrd="2" destOrd="0" presId="urn:microsoft.com/office/officeart/2018/2/layout/IconCircleList"/>
    <dgm:cxn modelId="{CF671839-1962-4659-832E-EE4ED708197F}" type="presParOf" srcId="{59334762-7692-4668-B0EA-A31B6F293269}" destId="{17C6C9C0-BC06-471A-B57D-7300FF3761AB}" srcOrd="3" destOrd="0" presId="urn:microsoft.com/office/officeart/2018/2/layout/IconCircleList"/>
    <dgm:cxn modelId="{44472D64-9B73-46F7-8927-755939F2C7C3}" type="presParOf" srcId="{CEE64B51-11FA-419F-8F22-663D88E0CFC4}" destId="{6BC7AC5C-359B-4C12-A961-88EF195046BB}" srcOrd="5" destOrd="0" presId="urn:microsoft.com/office/officeart/2018/2/layout/IconCircleList"/>
    <dgm:cxn modelId="{7AF59A0C-DF33-456C-BE28-3483E146391F}" type="presParOf" srcId="{CEE64B51-11FA-419F-8F22-663D88E0CFC4}" destId="{5D001724-12BC-4E6C-9430-676DA8665508}" srcOrd="6" destOrd="0" presId="urn:microsoft.com/office/officeart/2018/2/layout/IconCircleList"/>
    <dgm:cxn modelId="{D37BCD57-78A4-4CC6-8A91-9E3CAF537A4D}" type="presParOf" srcId="{5D001724-12BC-4E6C-9430-676DA8665508}" destId="{77FCDEF1-00C2-48A5-BE65-FCB41943BD7E}" srcOrd="0" destOrd="0" presId="urn:microsoft.com/office/officeart/2018/2/layout/IconCircleList"/>
    <dgm:cxn modelId="{8A00C1A2-500E-4253-9CEC-B1FAD6D588F9}" type="presParOf" srcId="{5D001724-12BC-4E6C-9430-676DA8665508}" destId="{D01B0BBB-FF94-4687-BA04-DD8EB6CDA2E5}" srcOrd="1" destOrd="0" presId="urn:microsoft.com/office/officeart/2018/2/layout/IconCircleList"/>
    <dgm:cxn modelId="{07A611F8-C42E-436B-A1A9-3B6AF0C2FC34}" type="presParOf" srcId="{5D001724-12BC-4E6C-9430-676DA8665508}" destId="{1A8262D2-FCF0-4B41-8B2B-7E293032F367}" srcOrd="2" destOrd="0" presId="urn:microsoft.com/office/officeart/2018/2/layout/IconCircleList"/>
    <dgm:cxn modelId="{0DB62031-1EA0-4467-8A66-D291FF0E8193}" type="presParOf" srcId="{5D001724-12BC-4E6C-9430-676DA8665508}" destId="{72A2E073-55A8-462A-8F06-F393AE30796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25D43A-41EC-4020-B1B3-616E1B08BF27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DC86E0A-FCD8-43BC-BB2E-28E38F0CBCE1}">
      <dgm:prSet phldrT="[Text]" custT="1"/>
      <dgm:spPr/>
      <dgm:t>
        <a:bodyPr/>
        <a:lstStyle/>
        <a:p>
          <a:r>
            <a:rPr lang="en-US" sz="4800">
              <a:latin typeface="Aharoni" panose="02010803020104030203" pitchFamily="2" charset="-79"/>
              <a:cs typeface="Aharoni" panose="02010803020104030203" pitchFamily="2" charset="-79"/>
            </a:rPr>
            <a:t>Signal</a:t>
          </a:r>
        </a:p>
        <a:p>
          <a:r>
            <a:rPr lang="en-US" sz="2400">
              <a:latin typeface="Aharoni" panose="02010803020104030203" pitchFamily="2" charset="-79"/>
              <a:cs typeface="Aharoni" panose="02010803020104030203" pitchFamily="2" charset="-79"/>
            </a:rPr>
            <a:t>MACD/RSI</a:t>
          </a:r>
          <a:endParaRPr lang="en-SG" sz="240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8349E65B-C624-45FA-949E-162D45852025}" type="parTrans" cxnId="{FD818DE3-81D5-4825-B240-BB5A19F96FAB}">
      <dgm:prSet/>
      <dgm:spPr/>
      <dgm:t>
        <a:bodyPr/>
        <a:lstStyle/>
        <a:p>
          <a:endParaRPr lang="en-SG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7033FE30-F918-4445-BB6B-5F98C836B5C7}" type="sibTrans" cxnId="{FD818DE3-81D5-4825-B240-BB5A19F96FAB}">
      <dgm:prSet/>
      <dgm:spPr/>
      <dgm:t>
        <a:bodyPr/>
        <a:lstStyle/>
        <a:p>
          <a:endParaRPr lang="en-SG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722840BC-4642-4C09-B5A8-17EA87ED1C85}">
      <dgm:prSet phldrT="[Text]" custT="1"/>
      <dgm:spPr/>
      <dgm:t>
        <a:bodyPr/>
        <a:lstStyle/>
        <a:p>
          <a:r>
            <a:rPr lang="en-US" sz="4800">
              <a:latin typeface="Aharoni" panose="02010803020104030203" pitchFamily="2" charset="-79"/>
              <a:cs typeface="Aharoni" panose="02010803020104030203" pitchFamily="2" charset="-79"/>
            </a:rPr>
            <a:t>Trend Strength</a:t>
          </a:r>
        </a:p>
        <a:p>
          <a:r>
            <a:rPr lang="en-SG" sz="2400">
              <a:latin typeface="Aharoni" panose="02010803020104030203" pitchFamily="2" charset="-79"/>
              <a:cs typeface="Aharoni" panose="02010803020104030203" pitchFamily="2" charset="-79"/>
            </a:rPr>
            <a:t>Price Difference with EMA200</a:t>
          </a:r>
        </a:p>
      </dgm:t>
    </dgm:pt>
    <dgm:pt modelId="{1CEFD429-6D1D-48CE-97F1-09ADC0E30A11}" type="parTrans" cxnId="{79942060-5BAA-4C10-900F-C1A1E914987E}">
      <dgm:prSet/>
      <dgm:spPr/>
      <dgm:t>
        <a:bodyPr/>
        <a:lstStyle/>
        <a:p>
          <a:endParaRPr lang="en-SG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9ECD47F4-DDAE-4BDD-A7DB-6AB33CE05313}" type="sibTrans" cxnId="{79942060-5BAA-4C10-900F-C1A1E914987E}">
      <dgm:prSet/>
      <dgm:spPr/>
      <dgm:t>
        <a:bodyPr/>
        <a:lstStyle/>
        <a:p>
          <a:endParaRPr lang="en-SG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CF891741-86A1-496D-9C66-B8240E405E8B}">
      <dgm:prSet phldrT="[Text]" custT="1"/>
      <dgm:spPr/>
      <dgm:t>
        <a:bodyPr/>
        <a:lstStyle/>
        <a:p>
          <a:r>
            <a:rPr lang="en-US" sz="5200">
              <a:latin typeface="Aharoni" panose="02010803020104030203" pitchFamily="2" charset="-79"/>
              <a:cs typeface="Aharoni" panose="02010803020104030203" pitchFamily="2" charset="-79"/>
            </a:rPr>
            <a:t>Volatility</a:t>
          </a:r>
        </a:p>
        <a:p>
          <a:r>
            <a:rPr lang="en-US" sz="2400">
              <a:latin typeface="Aharoni" panose="02010803020104030203" pitchFamily="2" charset="-79"/>
              <a:cs typeface="Aharoni" panose="02010803020104030203" pitchFamily="2" charset="-79"/>
            </a:rPr>
            <a:t>ATR</a:t>
          </a:r>
          <a:endParaRPr lang="en-SG" sz="240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40A47E63-21F0-43C3-9A86-6613516F4897}" type="parTrans" cxnId="{CC753D3D-C8AB-453E-9D15-4AA3FE735E99}">
      <dgm:prSet/>
      <dgm:spPr/>
      <dgm:t>
        <a:bodyPr/>
        <a:lstStyle/>
        <a:p>
          <a:endParaRPr lang="en-SG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1724FA26-9C5F-4128-BA59-B9FC144E1B14}" type="sibTrans" cxnId="{CC753D3D-C8AB-453E-9D15-4AA3FE735E99}">
      <dgm:prSet/>
      <dgm:spPr/>
      <dgm:t>
        <a:bodyPr/>
        <a:lstStyle/>
        <a:p>
          <a:endParaRPr lang="en-SG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BA2FC934-E4FA-492E-866B-3F544A7BC3AE}" type="pres">
      <dgm:prSet presAssocID="{EF25D43A-41EC-4020-B1B3-616E1B08BF27}" presName="CompostProcess" presStyleCnt="0">
        <dgm:presLayoutVars>
          <dgm:dir/>
          <dgm:resizeHandles val="exact"/>
        </dgm:presLayoutVars>
      </dgm:prSet>
      <dgm:spPr/>
    </dgm:pt>
    <dgm:pt modelId="{4F0777A5-0650-4A4C-A963-D7A7AAF884EC}" type="pres">
      <dgm:prSet presAssocID="{EF25D43A-41EC-4020-B1B3-616E1B08BF27}" presName="arrow" presStyleLbl="bgShp" presStyleIdx="0" presStyleCnt="1"/>
      <dgm:spPr/>
    </dgm:pt>
    <dgm:pt modelId="{F31B6313-6A9C-4928-8FD0-5DF82C88F407}" type="pres">
      <dgm:prSet presAssocID="{EF25D43A-41EC-4020-B1B3-616E1B08BF27}" presName="linearProcess" presStyleCnt="0"/>
      <dgm:spPr/>
    </dgm:pt>
    <dgm:pt modelId="{DD554D78-CD6B-495A-9526-4063C1F18EB0}" type="pres">
      <dgm:prSet presAssocID="{5DC86E0A-FCD8-43BC-BB2E-28E38F0CBCE1}" presName="textNode" presStyleLbl="node1" presStyleIdx="0" presStyleCnt="3">
        <dgm:presLayoutVars>
          <dgm:bulletEnabled val="1"/>
        </dgm:presLayoutVars>
      </dgm:prSet>
      <dgm:spPr/>
    </dgm:pt>
    <dgm:pt modelId="{EEE58EFB-2846-48C3-ADDA-D29E35C12D1F}" type="pres">
      <dgm:prSet presAssocID="{7033FE30-F918-4445-BB6B-5F98C836B5C7}" presName="sibTrans" presStyleCnt="0"/>
      <dgm:spPr/>
    </dgm:pt>
    <dgm:pt modelId="{6AEE06CC-5047-41C6-BB28-730E48A33087}" type="pres">
      <dgm:prSet presAssocID="{722840BC-4642-4C09-B5A8-17EA87ED1C85}" presName="textNode" presStyleLbl="node1" presStyleIdx="1" presStyleCnt="3">
        <dgm:presLayoutVars>
          <dgm:bulletEnabled val="1"/>
        </dgm:presLayoutVars>
      </dgm:prSet>
      <dgm:spPr/>
    </dgm:pt>
    <dgm:pt modelId="{A6799D8C-06BE-4B9F-A405-266CB4F345C1}" type="pres">
      <dgm:prSet presAssocID="{9ECD47F4-DDAE-4BDD-A7DB-6AB33CE05313}" presName="sibTrans" presStyleCnt="0"/>
      <dgm:spPr/>
    </dgm:pt>
    <dgm:pt modelId="{5228812E-7B30-4C21-AC9E-4CCFAC188FDF}" type="pres">
      <dgm:prSet presAssocID="{CF891741-86A1-496D-9C66-B8240E405E8B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2E81F41A-7BB7-4A4F-8D0E-E4D593ED324E}" type="presOf" srcId="{5DC86E0A-FCD8-43BC-BB2E-28E38F0CBCE1}" destId="{DD554D78-CD6B-495A-9526-4063C1F18EB0}" srcOrd="0" destOrd="0" presId="urn:microsoft.com/office/officeart/2005/8/layout/hProcess9"/>
    <dgm:cxn modelId="{CC753D3D-C8AB-453E-9D15-4AA3FE735E99}" srcId="{EF25D43A-41EC-4020-B1B3-616E1B08BF27}" destId="{CF891741-86A1-496D-9C66-B8240E405E8B}" srcOrd="2" destOrd="0" parTransId="{40A47E63-21F0-43C3-9A86-6613516F4897}" sibTransId="{1724FA26-9C5F-4128-BA59-B9FC144E1B14}"/>
    <dgm:cxn modelId="{79942060-5BAA-4C10-900F-C1A1E914987E}" srcId="{EF25D43A-41EC-4020-B1B3-616E1B08BF27}" destId="{722840BC-4642-4C09-B5A8-17EA87ED1C85}" srcOrd="1" destOrd="0" parTransId="{1CEFD429-6D1D-48CE-97F1-09ADC0E30A11}" sibTransId="{9ECD47F4-DDAE-4BDD-A7DB-6AB33CE05313}"/>
    <dgm:cxn modelId="{C22ABF4F-387D-429E-BC67-2E83BEE23D6D}" type="presOf" srcId="{722840BC-4642-4C09-B5A8-17EA87ED1C85}" destId="{6AEE06CC-5047-41C6-BB28-730E48A33087}" srcOrd="0" destOrd="0" presId="urn:microsoft.com/office/officeart/2005/8/layout/hProcess9"/>
    <dgm:cxn modelId="{6227E29E-1875-4616-9776-3684706D8EF1}" type="presOf" srcId="{CF891741-86A1-496D-9C66-B8240E405E8B}" destId="{5228812E-7B30-4C21-AC9E-4CCFAC188FDF}" srcOrd="0" destOrd="0" presId="urn:microsoft.com/office/officeart/2005/8/layout/hProcess9"/>
    <dgm:cxn modelId="{A70C2FBD-88F1-429D-BC76-7096EC8C89CE}" type="presOf" srcId="{EF25D43A-41EC-4020-B1B3-616E1B08BF27}" destId="{BA2FC934-E4FA-492E-866B-3F544A7BC3AE}" srcOrd="0" destOrd="0" presId="urn:microsoft.com/office/officeart/2005/8/layout/hProcess9"/>
    <dgm:cxn modelId="{FD818DE3-81D5-4825-B240-BB5A19F96FAB}" srcId="{EF25D43A-41EC-4020-B1B3-616E1B08BF27}" destId="{5DC86E0A-FCD8-43BC-BB2E-28E38F0CBCE1}" srcOrd="0" destOrd="0" parTransId="{8349E65B-C624-45FA-949E-162D45852025}" sibTransId="{7033FE30-F918-4445-BB6B-5F98C836B5C7}"/>
    <dgm:cxn modelId="{5061058F-0F70-488B-A0A2-403E596461FF}" type="presParOf" srcId="{BA2FC934-E4FA-492E-866B-3F544A7BC3AE}" destId="{4F0777A5-0650-4A4C-A963-D7A7AAF884EC}" srcOrd="0" destOrd="0" presId="urn:microsoft.com/office/officeart/2005/8/layout/hProcess9"/>
    <dgm:cxn modelId="{BF86E732-C55D-4807-883C-7FA3CA27AF8E}" type="presParOf" srcId="{BA2FC934-E4FA-492E-866B-3F544A7BC3AE}" destId="{F31B6313-6A9C-4928-8FD0-5DF82C88F407}" srcOrd="1" destOrd="0" presId="urn:microsoft.com/office/officeart/2005/8/layout/hProcess9"/>
    <dgm:cxn modelId="{18E95021-5F70-49B4-B6DC-892D5F8900F4}" type="presParOf" srcId="{F31B6313-6A9C-4928-8FD0-5DF82C88F407}" destId="{DD554D78-CD6B-495A-9526-4063C1F18EB0}" srcOrd="0" destOrd="0" presId="urn:microsoft.com/office/officeart/2005/8/layout/hProcess9"/>
    <dgm:cxn modelId="{CA345974-D7F1-4508-89F6-2F240FFC121A}" type="presParOf" srcId="{F31B6313-6A9C-4928-8FD0-5DF82C88F407}" destId="{EEE58EFB-2846-48C3-ADDA-D29E35C12D1F}" srcOrd="1" destOrd="0" presId="urn:microsoft.com/office/officeart/2005/8/layout/hProcess9"/>
    <dgm:cxn modelId="{9D716092-8BC9-4384-86EB-01765B76573C}" type="presParOf" srcId="{F31B6313-6A9C-4928-8FD0-5DF82C88F407}" destId="{6AEE06CC-5047-41C6-BB28-730E48A33087}" srcOrd="2" destOrd="0" presId="urn:microsoft.com/office/officeart/2005/8/layout/hProcess9"/>
    <dgm:cxn modelId="{B2BC7B49-3905-408B-8EC3-6B9532C83266}" type="presParOf" srcId="{F31B6313-6A9C-4928-8FD0-5DF82C88F407}" destId="{A6799D8C-06BE-4B9F-A405-266CB4F345C1}" srcOrd="3" destOrd="0" presId="urn:microsoft.com/office/officeart/2005/8/layout/hProcess9"/>
    <dgm:cxn modelId="{FD8A189A-F456-430B-80E4-9875C4BCABB1}" type="presParOf" srcId="{F31B6313-6A9C-4928-8FD0-5DF82C88F407}" destId="{5228812E-7B30-4C21-AC9E-4CCFAC188FDF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00101-8B35-4C82-9EE0-81AE80F7BAE4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B579D-D4D0-41B5-B948-3EE8207E8EEA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0D03E5-D7E2-4D23-9F69-05DD8AA6351B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haroni" panose="02010803020104030203" pitchFamily="2" charset="-79"/>
              <a:cs typeface="Aharoni" panose="02010803020104030203" pitchFamily="2" charset="-79"/>
            </a:rPr>
            <a:t>Fit time series data to autoregressive distributed lag model and derive insights</a:t>
          </a:r>
          <a:endParaRPr lang="en-SG" sz="2300" kern="120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1834517" y="469890"/>
        <a:ext cx="3148942" cy="1335915"/>
      </dsp:txXfrm>
    </dsp:sp>
    <dsp:sp modelId="{19BEE8A9-E37D-4A53-AD1F-0162EC294DCB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354DB-A1AA-4487-A9F2-73BCB27EFEB2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A9A258-1E66-4E31-876D-C70872AF10A8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haroni" panose="02010803020104030203" pitchFamily="2" charset="-79"/>
              <a:cs typeface="Aharoni" panose="02010803020104030203" pitchFamily="2" charset="-79"/>
            </a:rPr>
            <a:t>Improve model and derive further insights</a:t>
          </a:r>
          <a:endParaRPr lang="en-SG" sz="2300" kern="120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7154322" y="469890"/>
        <a:ext cx="3148942" cy="1335915"/>
      </dsp:txXfrm>
    </dsp:sp>
    <dsp:sp modelId="{F125972E-4EDD-4E1E-8F70-7B98D0E1C882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A55D4-2194-45C7-BB37-4CD0599156E9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6C9C0-BC06-471A-B57D-7300FF3761AB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haroni" panose="02010803020104030203" pitchFamily="2" charset="-79"/>
              <a:cs typeface="Aharoni" panose="02010803020104030203" pitchFamily="2" charset="-79"/>
            </a:rPr>
            <a:t>Develop a trading strategy based on derived insights</a:t>
          </a:r>
          <a:endParaRPr lang="en-SG" sz="2300" kern="120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1834517" y="2545532"/>
        <a:ext cx="3148942" cy="1335915"/>
      </dsp:txXfrm>
    </dsp:sp>
    <dsp:sp modelId="{77FCDEF1-00C2-48A5-BE65-FCB41943BD7E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B0BBB-FF94-4687-BA04-DD8EB6CDA2E5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2E073-55A8-462A-8F06-F393AE307967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haroni" panose="02010803020104030203" pitchFamily="2" charset="-79"/>
              <a:cs typeface="Aharoni" panose="02010803020104030203" pitchFamily="2" charset="-79"/>
            </a:rPr>
            <a:t>Assess performance of trading strategy against common basic trading strategies </a:t>
          </a:r>
          <a:endParaRPr lang="en-SG" sz="2300" kern="120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7154322" y="2545532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0777A5-0650-4A4C-A963-D7A7AAF884EC}">
      <dsp:nvSpPr>
        <dsp:cNvPr id="0" name=""/>
        <dsp:cNvSpPr/>
      </dsp:nvSpPr>
      <dsp:spPr>
        <a:xfrm>
          <a:off x="844117" y="0"/>
          <a:ext cx="9566665" cy="546712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554D78-CD6B-495A-9526-4063C1F18EB0}">
      <dsp:nvSpPr>
        <dsp:cNvPr id="0" name=""/>
        <dsp:cNvSpPr/>
      </dsp:nvSpPr>
      <dsp:spPr>
        <a:xfrm>
          <a:off x="5426" y="1640137"/>
          <a:ext cx="3479099" cy="2186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>
              <a:latin typeface="Aharoni" panose="02010803020104030203" pitchFamily="2" charset="-79"/>
              <a:cs typeface="Aharoni" panose="02010803020104030203" pitchFamily="2" charset="-79"/>
            </a:rPr>
            <a:t>Signal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Aharoni" panose="02010803020104030203" pitchFamily="2" charset="-79"/>
              <a:cs typeface="Aharoni" panose="02010803020104030203" pitchFamily="2" charset="-79"/>
            </a:rPr>
            <a:t>MACD/RSI</a:t>
          </a:r>
          <a:endParaRPr lang="en-SG" sz="2400" kern="120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112179" y="1746890"/>
        <a:ext cx="3265593" cy="1973344"/>
      </dsp:txXfrm>
    </dsp:sp>
    <dsp:sp modelId="{6AEE06CC-5047-41C6-BB28-730E48A33087}">
      <dsp:nvSpPr>
        <dsp:cNvPr id="0" name=""/>
        <dsp:cNvSpPr/>
      </dsp:nvSpPr>
      <dsp:spPr>
        <a:xfrm>
          <a:off x="3887900" y="1640137"/>
          <a:ext cx="3479099" cy="2186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>
              <a:latin typeface="Aharoni" panose="02010803020104030203" pitchFamily="2" charset="-79"/>
              <a:cs typeface="Aharoni" panose="02010803020104030203" pitchFamily="2" charset="-79"/>
            </a:rPr>
            <a:t>Trend Strength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>
              <a:latin typeface="Aharoni" panose="02010803020104030203" pitchFamily="2" charset="-79"/>
              <a:cs typeface="Aharoni" panose="02010803020104030203" pitchFamily="2" charset="-79"/>
            </a:rPr>
            <a:t>Price Difference with EMA200</a:t>
          </a:r>
        </a:p>
      </dsp:txBody>
      <dsp:txXfrm>
        <a:off x="3994653" y="1746890"/>
        <a:ext cx="3265593" cy="1973344"/>
      </dsp:txXfrm>
    </dsp:sp>
    <dsp:sp modelId="{5228812E-7B30-4C21-AC9E-4CCFAC188FDF}">
      <dsp:nvSpPr>
        <dsp:cNvPr id="0" name=""/>
        <dsp:cNvSpPr/>
      </dsp:nvSpPr>
      <dsp:spPr>
        <a:xfrm>
          <a:off x="7770374" y="1640137"/>
          <a:ext cx="3479099" cy="2186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>
              <a:latin typeface="Aharoni" panose="02010803020104030203" pitchFamily="2" charset="-79"/>
              <a:cs typeface="Aharoni" panose="02010803020104030203" pitchFamily="2" charset="-79"/>
            </a:rPr>
            <a:t>Volatility</a:t>
          </a:r>
        </a:p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Aharoni" panose="02010803020104030203" pitchFamily="2" charset="-79"/>
              <a:cs typeface="Aharoni" panose="02010803020104030203" pitchFamily="2" charset="-79"/>
            </a:rPr>
            <a:t>ATR</a:t>
          </a:r>
          <a:endParaRPr lang="en-SG" sz="2400" kern="120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7877127" y="1746890"/>
        <a:ext cx="3265593" cy="1973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7AFC9-0587-449A-BD5E-EB589986A28C}" type="datetimeFigureOut">
              <a:rPr lang="zh-SG" altLang="en-US" smtClean="0"/>
              <a:t>18/11/2021</a:t>
            </a:fld>
            <a:endParaRPr lang="zh-SG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SG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52237-D650-44B7-A55F-DC46B5E7737D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637852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2237-D650-44B7-A55F-DC46B5E7737D}" type="slidenum">
              <a:rPr lang="zh-SG" altLang="en-US" smtClean="0"/>
              <a:t>17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4190326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/>
              <a:t>According to our conclusion in the previous section, the three indicators RSI MACD condition and Price Relative Close - EMA200 Price Diff are the most statistically significant with price, in this section we explore whether these three indicators remain statistically significant with price in different models.</a:t>
            </a:r>
          </a:p>
          <a:p>
            <a:endParaRPr lang="en-US" altLang="zh-SG"/>
          </a:p>
          <a:p>
            <a:r>
              <a:rPr lang="en-SG" altLang="zh-SG" sz="18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Considering that the ADL model contains lags for each indicator, however, </a:t>
            </a:r>
            <a:r>
              <a:rPr lang="en-US" altLang="zh-CN" sz="18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SG" sz="18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ifferent lags of each indicator have different relevance to the price</a:t>
            </a:r>
            <a:r>
              <a:rPr lang="en-SG" altLang="zh-SG" sz="18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so we set different lags for the ADL model for comparison. as shown in table, still the RSI MACD condition and Price Relative Close-EMA200 Price were statistically significant across different models.</a:t>
            </a:r>
          </a:p>
          <a:p>
            <a:endParaRPr lang="en-SG" altLang="zh-SG" sz="18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SG" altLang="zh-SG" sz="18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For RSI indicator, when the lag range is extended, RSI.L9 and RSI.L10 become more statistically significant compared with RSI.L0 and RSI.L1. RSI only describes a trend and does not directly give a suggestion to but or sell, but needs to be combined with other indicators to make a decision, so it is understandable that RSI prefers a larger lag.</a:t>
            </a:r>
          </a:p>
          <a:p>
            <a:endParaRPr lang="en-SG" altLang="zh-SG" sz="18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SG" altLang="zh-SG" sz="2800" b="0" i="0">
                <a:solidFill>
                  <a:srgbClr val="000000"/>
                </a:solidFill>
                <a:effectLst/>
                <a:latin typeface="WordVisi_MSFontService"/>
              </a:rPr>
              <a:t>For MACD Condition indicator, when the lag range is extended, MACD Condition.L0 and MACD Condition.L4 become most statistically significant. MACD is a technical indicator </a:t>
            </a:r>
            <a:r>
              <a:rPr lang="en-US" altLang="zh-SG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describing the time of buying or selling, the immediacy of MACD Condition.L0 is better and because it use the average of some data, thus MACD condition with a bit lag may also be very correlated with price. </a:t>
            </a:r>
            <a:endParaRPr lang="en-SG" altLang="zh-SG" sz="18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SG" altLang="zh-SG" sz="18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SG" altLang="zh-SG" sz="180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(Click) </a:t>
            </a:r>
            <a:r>
              <a:rPr lang="en-US" altLang="zh-SG" sz="2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Moreover, MSFE decreases with increase of the lag. This is probably because ADL with Lag10 has more parameters, so the model can better fit the function between indicator and price.</a:t>
            </a:r>
            <a:endParaRPr lang="en-SG" altLang="zh-SG" sz="180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2237-D650-44B7-A55F-DC46B5E7737D}" type="slidenum">
              <a:rPr lang="zh-SG" altLang="en-US" smtClean="0"/>
              <a:t>23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943068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/>
              <a:t>Error Correction Model is commonly used on time series data as well. Because the model is more complicated, so I don’t give the definition of this model, just analyze the result. </a:t>
            </a:r>
          </a:p>
          <a:p>
            <a:endParaRPr lang="en-US" altLang="zh-SG"/>
          </a:p>
          <a:p>
            <a:r>
              <a:rPr lang="en-US" altLang="zh-SG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Overall, it is still the RSI, MACD condition and Price Relative Close - EMA200 Price Diff most statistically significant with prices. However for the ECM model, Close.L1 and Accelerate.L1 become more significantly correlated with prices compared to the ADL model. </a:t>
            </a:r>
          </a:p>
          <a:p>
            <a:endParaRPr lang="en-US" altLang="zh-SG" sz="1800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altLang="zh-SG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(click) Moreover, MFSE score becomes lower with ECM model. The reason why the ECM model has a lower MSFE needs more exploration. </a:t>
            </a:r>
            <a:endParaRPr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2237-D650-44B7-A55F-DC46B5E7737D}" type="slidenum">
              <a:rPr lang="zh-SG" altLang="en-US" smtClean="0"/>
              <a:t>24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4294324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2237-D650-44B7-A55F-DC46B5E7737D}" type="slidenum">
              <a:rPr lang="zh-SG" altLang="en-US" smtClean="0"/>
              <a:t>28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364364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There</a:t>
            </a:r>
            <a:r>
              <a:rPr kumimoji="1" lang="zh-CN" altLang="en-US"/>
              <a:t> </a:t>
            </a:r>
            <a:r>
              <a:rPr kumimoji="1" lang="en-US" altLang="zh-CN"/>
              <a:t>are</a:t>
            </a:r>
            <a:r>
              <a:rPr kumimoji="1" lang="zh-CN" altLang="en-US"/>
              <a:t> </a:t>
            </a:r>
            <a:r>
              <a:rPr kumimoji="1" lang="en-US" altLang="zh-CN"/>
              <a:t>some</a:t>
            </a:r>
            <a:r>
              <a:rPr kumimoji="1" lang="zh-CN" altLang="en-US"/>
              <a:t> </a:t>
            </a:r>
            <a:r>
              <a:rPr kumimoji="1" lang="en-US" altLang="zh-CN"/>
              <a:t>exceptions</a:t>
            </a:r>
            <a:r>
              <a:rPr kumimoji="1" lang="zh-CN" altLang="en-US"/>
              <a:t> </a:t>
            </a:r>
            <a:r>
              <a:rPr kumimoji="1" lang="en-US" altLang="zh-CN"/>
              <a:t>but</a:t>
            </a:r>
            <a:r>
              <a:rPr kumimoji="1" lang="zh-CN" altLang="en-US"/>
              <a:t> </a:t>
            </a:r>
            <a:r>
              <a:rPr kumimoji="1" lang="en-US" altLang="zh-CN"/>
              <a:t>it’s</a:t>
            </a:r>
            <a:r>
              <a:rPr kumimoji="1" lang="zh-CN" altLang="en-US"/>
              <a:t> </a:t>
            </a:r>
            <a:r>
              <a:rPr kumimoji="1" lang="en-US" altLang="zh-CN"/>
              <a:t>hard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tell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reason.</a:t>
            </a:r>
            <a:r>
              <a:rPr kumimoji="1" lang="zh-CN" altLang="en-US"/>
              <a:t> </a:t>
            </a:r>
            <a:r>
              <a:rPr kumimoji="1" lang="en-US" altLang="zh-CN"/>
              <a:t>Only mentioning them without any reason would hurt our model. I</a:t>
            </a:r>
            <a:r>
              <a:rPr kumimoji="1" lang="zh-CN" altLang="en-US"/>
              <a:t> </a:t>
            </a:r>
            <a:r>
              <a:rPr kumimoji="1" lang="en-US" altLang="zh-CN"/>
              <a:t>just</a:t>
            </a:r>
            <a:r>
              <a:rPr kumimoji="1" lang="zh-CN" altLang="en-US"/>
              <a:t> </a:t>
            </a:r>
            <a:r>
              <a:rPr kumimoji="1" lang="en-US" altLang="zh-CN"/>
              <a:t>ignore</a:t>
            </a:r>
            <a:r>
              <a:rPr kumimoji="1" lang="zh-CN" altLang="en-US"/>
              <a:t> </a:t>
            </a:r>
            <a:r>
              <a:rPr kumimoji="1" lang="en-US" altLang="zh-CN"/>
              <a:t>them.</a:t>
            </a:r>
            <a:r>
              <a:rPr kumimoji="1" lang="zh-CN" alt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2237-D650-44B7-A55F-DC46B5E7737D}" type="slidenum">
              <a:rPr lang="zh-SG" altLang="en-US" smtClean="0"/>
              <a:t>34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52644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17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24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18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1593-91D3-4608-8AEB-BB950909AA13}" type="datetimeFigureOut">
              <a:rPr lang="en-SG" smtClean="0"/>
              <a:t>18/11/2021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8D9DB-B9A6-4000-9495-2CFE0F344A3B}" type="slidenum">
              <a:rPr lang="en-SG" smtClean="0"/>
              <a:t>‹#›</a:t>
            </a:fld>
            <a:endParaRPr lang="en-SG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8913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33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03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8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8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3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0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63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9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3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E4B47-94B4-474E-BBCA-6FD25057D5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5358EB-0021-4BE9-80DF-ACBE1F905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pPr marL="523875" marR="409575" indent="-247650" fontAlgn="base"/>
            <a:r>
              <a:rPr lang="en-US" sz="3800" b="1">
                <a:effectLst/>
                <a:latin typeface="Aharoni"/>
                <a:ea typeface="PMingLiU"/>
                <a:cs typeface="Aharoni"/>
              </a:rPr>
              <a:t>Trading Strategies for Cryptocurrencies</a:t>
            </a:r>
            <a:r>
              <a:rPr lang="en-US" sz="3800" b="1">
                <a:latin typeface="Aharoni"/>
                <a:ea typeface="PMingLiU"/>
                <a:cs typeface="Aharoni"/>
              </a:rPr>
              <a:t>:</a:t>
            </a:r>
            <a:r>
              <a:rPr lang="en-SG" sz="3800" b="1">
                <a:effectLst/>
                <a:latin typeface="Aharoni"/>
                <a:ea typeface="PMingLiU"/>
                <a:cs typeface="Aharoni"/>
              </a:rPr>
              <a:t> </a:t>
            </a:r>
            <a:br>
              <a:rPr lang="en-SG" sz="3800" b="1">
                <a:effectLst/>
                <a:latin typeface="Aharoni" panose="02010803020104030203" pitchFamily="2" charset="-79"/>
                <a:ea typeface="Times New Roman" panose="02020603050405020304" pitchFamily="18" charset="0"/>
                <a:cs typeface="Aharoni" panose="02010803020104030203" pitchFamily="2" charset="-79"/>
              </a:rPr>
            </a:br>
            <a:r>
              <a:rPr lang="en-US" sz="3800" b="1" i="1">
                <a:latin typeface="Aharoni"/>
                <a:ea typeface="PMingLiU"/>
                <a:cs typeface="Aharoni"/>
              </a:rPr>
              <a:t>Are Technical Indicators Useful for Trading Cryptocurrencies?</a:t>
            </a:r>
            <a:r>
              <a:rPr lang="en-SG" sz="3800" b="1" i="1">
                <a:latin typeface="Aharoni"/>
                <a:ea typeface="PMingLiU"/>
                <a:cs typeface="Aharoni"/>
              </a:rPr>
              <a:t> </a:t>
            </a:r>
            <a:br>
              <a:rPr lang="en-SG" sz="3800" b="1">
                <a:effectLst/>
                <a:latin typeface="Aharoni" panose="02010803020104030203" pitchFamily="2" charset="-79"/>
                <a:ea typeface="Times New Roman" panose="02020603050405020304" pitchFamily="18" charset="0"/>
                <a:cs typeface="Aharoni" panose="02010803020104030203" pitchFamily="2" charset="-79"/>
              </a:rPr>
            </a:br>
            <a:endParaRPr lang="en-SG" sz="38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48C59-EC7A-429F-82D9-DD5FE9F0F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en-US" sz="1500">
                <a:latin typeface="Aharoni" panose="02010803020104030203" pitchFamily="2" charset="-79"/>
                <a:cs typeface="Aharoni" panose="02010803020104030203" pitchFamily="2" charset="-79"/>
              </a:rPr>
              <a:t>Group Members: CHIN Joo Ern, LOH Yi Lin, LU Yu Xiao, YANG Cheng Ran, YANG Zhou</a:t>
            </a:r>
            <a:endParaRPr lang="en-SG" sz="15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944916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F4EC0-39C5-4538-84DB-012A6F3B9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5C6E5-1726-463B-B7C9-919517838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75258-2A7A-4D99-99EC-A804949C9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737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3F9E70-62E0-408A-B22D-B27C8AFC0D80}"/>
              </a:ext>
            </a:extLst>
          </p:cNvPr>
          <p:cNvSpPr/>
          <p:nvPr/>
        </p:nvSpPr>
        <p:spPr>
          <a:xfrm>
            <a:off x="802481" y="81318"/>
            <a:ext cx="2208575" cy="820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095796-19E5-47FF-A4C2-0D556B925EA0}"/>
              </a:ext>
            </a:extLst>
          </p:cNvPr>
          <p:cNvSpPr/>
          <p:nvPr/>
        </p:nvSpPr>
        <p:spPr>
          <a:xfrm>
            <a:off x="225209" y="3112177"/>
            <a:ext cx="532030" cy="3473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6731CA-991B-4C79-88DF-2D2B30A047FE}"/>
              </a:ext>
            </a:extLst>
          </p:cNvPr>
          <p:cNvCxnSpPr>
            <a:cxnSpLocks/>
          </p:cNvCxnSpPr>
          <p:nvPr/>
        </p:nvCxnSpPr>
        <p:spPr>
          <a:xfrm>
            <a:off x="1089891" y="3186066"/>
            <a:ext cx="107973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8F17FD-25AD-444B-AC28-B36D23F4735D}"/>
              </a:ext>
            </a:extLst>
          </p:cNvPr>
          <p:cNvCxnSpPr>
            <a:cxnSpLocks/>
          </p:cNvCxnSpPr>
          <p:nvPr/>
        </p:nvCxnSpPr>
        <p:spPr>
          <a:xfrm>
            <a:off x="1089891" y="5922492"/>
            <a:ext cx="1079730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62E3945-6BF9-4BAA-B59E-37EA2C5C1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5406"/>
            <a:ext cx="1304925" cy="952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D8C57FF-A2D1-4D72-A29E-1CABC56A916D}"/>
              </a:ext>
            </a:extLst>
          </p:cNvPr>
          <p:cNvSpPr txBox="1">
            <a:spLocks/>
          </p:cNvSpPr>
          <p:nvPr/>
        </p:nvSpPr>
        <p:spPr>
          <a:xfrm>
            <a:off x="3510395" y="-170883"/>
            <a:ext cx="5956300" cy="1241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RSI Trading Strategy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1554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993CD1-86D5-4672-A561-F0840982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3600" cy="7137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3F9E70-62E0-408A-B22D-B27C8AFC0D80}"/>
              </a:ext>
            </a:extLst>
          </p:cNvPr>
          <p:cNvSpPr/>
          <p:nvPr/>
        </p:nvSpPr>
        <p:spPr>
          <a:xfrm>
            <a:off x="823190" y="77674"/>
            <a:ext cx="2208575" cy="820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D8C57FF-A2D1-4D72-A29E-1CABC56A916D}"/>
              </a:ext>
            </a:extLst>
          </p:cNvPr>
          <p:cNvSpPr txBox="1">
            <a:spLocks/>
          </p:cNvSpPr>
          <p:nvPr/>
        </p:nvSpPr>
        <p:spPr>
          <a:xfrm>
            <a:off x="3510395" y="-170883"/>
            <a:ext cx="5956300" cy="1241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EMA Trading Strategy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6240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D00051-E845-4D4E-BC77-4980ACDDD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26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3F9E70-62E0-408A-B22D-B27C8AFC0D80}"/>
              </a:ext>
            </a:extLst>
          </p:cNvPr>
          <p:cNvSpPr/>
          <p:nvPr/>
        </p:nvSpPr>
        <p:spPr>
          <a:xfrm>
            <a:off x="9813347" y="101411"/>
            <a:ext cx="2208575" cy="820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095796-19E5-47FF-A4C2-0D556B925EA0}"/>
              </a:ext>
            </a:extLst>
          </p:cNvPr>
          <p:cNvSpPr/>
          <p:nvPr/>
        </p:nvSpPr>
        <p:spPr>
          <a:xfrm>
            <a:off x="225209" y="3112177"/>
            <a:ext cx="532030" cy="3473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D8C57FF-A2D1-4D72-A29E-1CABC56A916D}"/>
              </a:ext>
            </a:extLst>
          </p:cNvPr>
          <p:cNvSpPr txBox="1">
            <a:spLocks/>
          </p:cNvSpPr>
          <p:nvPr/>
        </p:nvSpPr>
        <p:spPr>
          <a:xfrm>
            <a:off x="3163742" y="-170883"/>
            <a:ext cx="6649605" cy="1241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MACD Trading Strategy</a:t>
            </a:r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BBEAA7-34CE-47DD-BA7D-6EE2A6FD0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34" y="101411"/>
            <a:ext cx="1362075" cy="96202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C41CD1-C38C-4F8E-9167-1E3486E456A7}"/>
              </a:ext>
            </a:extLst>
          </p:cNvPr>
          <p:cNvCxnSpPr/>
          <p:nvPr/>
        </p:nvCxnSpPr>
        <p:spPr>
          <a:xfrm>
            <a:off x="1917700" y="1371600"/>
            <a:ext cx="0" cy="5041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B87138-922A-4142-BD10-CC36692164A3}"/>
              </a:ext>
            </a:extLst>
          </p:cNvPr>
          <p:cNvCxnSpPr/>
          <p:nvPr/>
        </p:nvCxnSpPr>
        <p:spPr>
          <a:xfrm>
            <a:off x="2404053" y="1371600"/>
            <a:ext cx="0" cy="5041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B4310F-6B48-426D-B2BA-71AE4210C2B1}"/>
              </a:ext>
            </a:extLst>
          </p:cNvPr>
          <p:cNvCxnSpPr/>
          <p:nvPr/>
        </p:nvCxnSpPr>
        <p:spPr>
          <a:xfrm>
            <a:off x="2658053" y="1492826"/>
            <a:ext cx="0" cy="5041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BF9FC2-308D-4604-AD94-28C8C951DA69}"/>
              </a:ext>
            </a:extLst>
          </p:cNvPr>
          <p:cNvCxnSpPr/>
          <p:nvPr/>
        </p:nvCxnSpPr>
        <p:spPr>
          <a:xfrm>
            <a:off x="3432753" y="1371600"/>
            <a:ext cx="0" cy="5041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3A2FC4-7714-48A7-8AE8-8CC9187FA87B}"/>
              </a:ext>
            </a:extLst>
          </p:cNvPr>
          <p:cNvCxnSpPr/>
          <p:nvPr/>
        </p:nvCxnSpPr>
        <p:spPr>
          <a:xfrm>
            <a:off x="6633153" y="819150"/>
            <a:ext cx="0" cy="5041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7A615F-F307-4F1F-955D-FEDE28DE7E0E}"/>
              </a:ext>
            </a:extLst>
          </p:cNvPr>
          <p:cNvCxnSpPr/>
          <p:nvPr/>
        </p:nvCxnSpPr>
        <p:spPr>
          <a:xfrm>
            <a:off x="8093653" y="908050"/>
            <a:ext cx="0" cy="5041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A9638C-D2A9-4114-A136-3ED071992311}"/>
              </a:ext>
            </a:extLst>
          </p:cNvPr>
          <p:cNvCxnSpPr/>
          <p:nvPr/>
        </p:nvCxnSpPr>
        <p:spPr>
          <a:xfrm>
            <a:off x="9668453" y="908050"/>
            <a:ext cx="0" cy="5041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848E95-BB92-4D50-BE66-703169CD1E0A}"/>
              </a:ext>
            </a:extLst>
          </p:cNvPr>
          <p:cNvCxnSpPr/>
          <p:nvPr/>
        </p:nvCxnSpPr>
        <p:spPr>
          <a:xfrm>
            <a:off x="3163742" y="1454150"/>
            <a:ext cx="0" cy="50419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CB5019D-8FC7-4FEA-A590-F026588CD17C}"/>
              </a:ext>
            </a:extLst>
          </p:cNvPr>
          <p:cNvCxnSpPr/>
          <p:nvPr/>
        </p:nvCxnSpPr>
        <p:spPr>
          <a:xfrm>
            <a:off x="3989242" y="1778000"/>
            <a:ext cx="0" cy="50419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07ED14-38F6-44D1-AAC6-417FC0FD7795}"/>
              </a:ext>
            </a:extLst>
          </p:cNvPr>
          <p:cNvCxnSpPr/>
          <p:nvPr/>
        </p:nvCxnSpPr>
        <p:spPr>
          <a:xfrm>
            <a:off x="6859442" y="1371600"/>
            <a:ext cx="0" cy="50419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D32D29-DBA6-4C91-813D-3E36D7DABC3F}"/>
              </a:ext>
            </a:extLst>
          </p:cNvPr>
          <p:cNvCxnSpPr/>
          <p:nvPr/>
        </p:nvCxnSpPr>
        <p:spPr>
          <a:xfrm>
            <a:off x="7176942" y="1244600"/>
            <a:ext cx="0" cy="50419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1D42572-CC64-415A-9C93-F5853B8C85CD}"/>
              </a:ext>
            </a:extLst>
          </p:cNvPr>
          <p:cNvCxnSpPr/>
          <p:nvPr/>
        </p:nvCxnSpPr>
        <p:spPr>
          <a:xfrm>
            <a:off x="7811942" y="1371600"/>
            <a:ext cx="0" cy="50419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CAB2B4-2487-484A-BD61-36B81D47090B}"/>
              </a:ext>
            </a:extLst>
          </p:cNvPr>
          <p:cNvCxnSpPr/>
          <p:nvPr/>
        </p:nvCxnSpPr>
        <p:spPr>
          <a:xfrm>
            <a:off x="8396142" y="1371600"/>
            <a:ext cx="0" cy="50419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AEEE7E-6C92-4974-9BC9-62F5E1125A9F}"/>
              </a:ext>
            </a:extLst>
          </p:cNvPr>
          <p:cNvCxnSpPr/>
          <p:nvPr/>
        </p:nvCxnSpPr>
        <p:spPr>
          <a:xfrm>
            <a:off x="10288442" y="1244600"/>
            <a:ext cx="0" cy="50419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472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9DE748-9BA1-4810-BC3B-2CA69BF1D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06300" cy="7188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3F9E70-62E0-408A-B22D-B27C8AFC0D80}"/>
              </a:ext>
            </a:extLst>
          </p:cNvPr>
          <p:cNvSpPr/>
          <p:nvPr/>
        </p:nvSpPr>
        <p:spPr>
          <a:xfrm>
            <a:off x="823190" y="77674"/>
            <a:ext cx="2208575" cy="820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D8C57FF-A2D1-4D72-A29E-1CABC56A916D}"/>
              </a:ext>
            </a:extLst>
          </p:cNvPr>
          <p:cNvSpPr txBox="1">
            <a:spLocks/>
          </p:cNvSpPr>
          <p:nvPr/>
        </p:nvSpPr>
        <p:spPr>
          <a:xfrm>
            <a:off x="3510395" y="-170883"/>
            <a:ext cx="5956300" cy="1241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BB Trading Strategy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9986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Graph">
            <a:extLst>
              <a:ext uri="{FF2B5EF4-FFF2-40B4-BE49-F238E27FC236}">
                <a16:creationId xmlns:a16="http://schemas.microsoft.com/office/drawing/2014/main" id="{1D242ECD-7B9A-40D5-971B-FD6760EF3A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172" r="-2" b="382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3386E-B31C-464B-A2E5-AE5C2DEB9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820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 Collection,</a:t>
            </a:r>
            <a:br>
              <a:rPr lang="en-US" sz="820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820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 Model Development</a:t>
            </a:r>
          </a:p>
        </p:txBody>
      </p:sp>
    </p:spTree>
    <p:extLst>
      <p:ext uri="{BB962C8B-B14F-4D97-AF65-F5344CB8AC3E}">
        <p14:creationId xmlns:p14="http://schemas.microsoft.com/office/powerpoint/2010/main" val="144648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Collection and Processing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4000FC6-C329-4CED-AF69-0D1475503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487" y="61792"/>
            <a:ext cx="4099621" cy="21523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DAF6E-A2CA-4501-95EA-274CB26CD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SG" sz="1700">
                <a:solidFill>
                  <a:schemeClr val="bg1"/>
                </a:solidFill>
                <a:effectLst/>
                <a:latin typeface="Abadi"/>
                <a:ea typeface="Times New Roman" panose="02020603050405020304" pitchFamily="18" charset="0"/>
                <a:cs typeface="Aharoni"/>
              </a:rPr>
              <a:t>Market data collected for this project is large from </a:t>
            </a:r>
            <a:r>
              <a:rPr lang="en-SG" sz="1700" i="1">
                <a:solidFill>
                  <a:schemeClr val="bg1"/>
                </a:solidFill>
                <a:effectLst/>
                <a:latin typeface="Abadi"/>
                <a:ea typeface="Times New Roman" panose="02020603050405020304" pitchFamily="18" charset="0"/>
                <a:cs typeface="Aharoni"/>
              </a:rPr>
              <a:t>Yahoo!</a:t>
            </a:r>
            <a:r>
              <a:rPr lang="en-SG" sz="1700">
                <a:solidFill>
                  <a:schemeClr val="bg1"/>
                </a:solidFill>
                <a:effectLst/>
                <a:latin typeface="Abadi"/>
                <a:ea typeface="Times New Roman" panose="02020603050405020304" pitchFamily="18" charset="0"/>
                <a:cs typeface="Aharoni"/>
              </a:rPr>
              <a:t> finance and </a:t>
            </a:r>
            <a:r>
              <a:rPr lang="en-SG" sz="1700" i="1">
                <a:solidFill>
                  <a:schemeClr val="bg1"/>
                </a:solidFill>
                <a:effectLst/>
                <a:latin typeface="Abadi"/>
                <a:ea typeface="Times New Roman" panose="02020603050405020304" pitchFamily="18" charset="0"/>
                <a:cs typeface="Aharoni"/>
              </a:rPr>
              <a:t>WSJ </a:t>
            </a:r>
            <a:r>
              <a:rPr lang="en-SG" sz="1700">
                <a:solidFill>
                  <a:schemeClr val="bg1"/>
                </a:solidFill>
                <a:effectLst/>
                <a:latin typeface="Abadi"/>
                <a:ea typeface="Times New Roman" panose="02020603050405020304" pitchFamily="18" charset="0"/>
                <a:cs typeface="Aharoni"/>
              </a:rPr>
              <a:t>markets website.</a:t>
            </a:r>
          </a:p>
          <a:p>
            <a:pPr lvl="1"/>
            <a:r>
              <a:rPr lang="en-SG" sz="1700">
                <a:solidFill>
                  <a:schemeClr val="bg1"/>
                </a:solidFill>
                <a:latin typeface="Abadi"/>
                <a:ea typeface="Times New Roman" panose="02020603050405020304" pitchFamily="18" charset="0"/>
                <a:cs typeface="Aharoni"/>
              </a:rPr>
              <a:t> D</a:t>
            </a:r>
            <a:r>
              <a:rPr lang="en-SG" sz="1700">
                <a:solidFill>
                  <a:schemeClr val="bg1"/>
                </a:solidFill>
                <a:effectLst/>
                <a:latin typeface="Abadi"/>
                <a:ea typeface="Times New Roman" panose="02020603050405020304" pitchFamily="18" charset="0"/>
                <a:cs typeface="Aharoni"/>
              </a:rPr>
              <a:t>ata is collected on the daily timeframe for the past 5 years.</a:t>
            </a:r>
            <a:r>
              <a:rPr lang="en-SG" sz="1700">
                <a:solidFill>
                  <a:schemeClr val="bg1"/>
                </a:solidFill>
                <a:latin typeface="Abadi"/>
                <a:ea typeface="Times New Roman" panose="02020603050405020304" pitchFamily="18" charset="0"/>
                <a:cs typeface="Aharoni"/>
              </a:rPr>
              <a:t> </a:t>
            </a:r>
            <a:endParaRPr lang="en-SG" sz="1700">
              <a:solidFill>
                <a:schemeClr val="bg1"/>
              </a:solidFill>
              <a:effectLst/>
              <a:latin typeface="Abadi"/>
              <a:ea typeface="Times New Roman" panose="02020603050405020304" pitchFamily="18" charset="0"/>
              <a:cs typeface="Aharoni" panose="02010803020104030203" pitchFamily="2" charset="-79"/>
            </a:endParaRPr>
          </a:p>
          <a:p>
            <a:r>
              <a:rPr lang="en-SG" sz="1700">
                <a:solidFill>
                  <a:schemeClr val="bg1"/>
                </a:solidFill>
                <a:effectLst/>
                <a:latin typeface="Abadi"/>
                <a:ea typeface="Times New Roman" panose="02020603050405020304" pitchFamily="18" charset="0"/>
                <a:cs typeface="Aharoni"/>
              </a:rPr>
              <a:t>Data used to represent new-based hype for markets is collected from </a:t>
            </a:r>
            <a:r>
              <a:rPr lang="en-SG" sz="1700" i="1">
                <a:solidFill>
                  <a:schemeClr val="bg1"/>
                </a:solidFill>
                <a:effectLst/>
                <a:latin typeface="Abadi"/>
                <a:ea typeface="Times New Roman" panose="02020603050405020304" pitchFamily="18" charset="0"/>
                <a:cs typeface="Aharoni"/>
              </a:rPr>
              <a:t>Google Trends</a:t>
            </a:r>
            <a:r>
              <a:rPr lang="en-SG" sz="1700">
                <a:solidFill>
                  <a:schemeClr val="bg1"/>
                </a:solidFill>
                <a:effectLst/>
                <a:latin typeface="Abadi"/>
                <a:ea typeface="Times New Roman" panose="02020603050405020304" pitchFamily="18" charset="0"/>
                <a:cs typeface="Aharoni"/>
              </a:rPr>
              <a:t> by searching for key words.</a:t>
            </a:r>
            <a:r>
              <a:rPr lang="en-SG" sz="1700">
                <a:solidFill>
                  <a:schemeClr val="bg1"/>
                </a:solidFill>
                <a:latin typeface="Abadi"/>
                <a:ea typeface="Times New Roman" panose="02020603050405020304" pitchFamily="18" charset="0"/>
                <a:cs typeface="Aharoni"/>
              </a:rPr>
              <a:t> </a:t>
            </a:r>
            <a:endParaRPr lang="en-SG" sz="1700">
              <a:solidFill>
                <a:schemeClr val="bg1"/>
              </a:solidFill>
              <a:effectLst/>
              <a:latin typeface="Abadi"/>
              <a:ea typeface="Times New Roman" panose="02020603050405020304" pitchFamily="18" charset="0"/>
              <a:cs typeface="Aharoni" panose="02010803020104030203" pitchFamily="2" charset="-79"/>
            </a:endParaRPr>
          </a:p>
          <a:p>
            <a:r>
              <a:rPr lang="en-SG" sz="1700">
                <a:solidFill>
                  <a:schemeClr val="bg1"/>
                </a:solidFill>
                <a:effectLst/>
                <a:latin typeface="Abadi"/>
                <a:ea typeface="Times New Roman" panose="02020603050405020304" pitchFamily="18" charset="0"/>
                <a:cs typeface="Aharoni"/>
              </a:rPr>
              <a:t>Market indicators are generated using the </a:t>
            </a:r>
            <a:r>
              <a:rPr lang="en-SG" sz="1700" i="1">
                <a:solidFill>
                  <a:schemeClr val="bg1"/>
                </a:solidFill>
                <a:effectLst/>
                <a:latin typeface="Abadi"/>
                <a:ea typeface="Times New Roman" panose="02020603050405020304" pitchFamily="18" charset="0"/>
                <a:cs typeface="Aharoni"/>
              </a:rPr>
              <a:t>TA-Lib </a:t>
            </a:r>
            <a:r>
              <a:rPr lang="en-SG" sz="1700">
                <a:solidFill>
                  <a:schemeClr val="bg1"/>
                </a:solidFill>
                <a:effectLst/>
                <a:latin typeface="Abadi"/>
                <a:ea typeface="Times New Roman" panose="02020603050405020304" pitchFamily="18" charset="0"/>
                <a:cs typeface="Aharoni"/>
              </a:rPr>
              <a:t>Python library</a:t>
            </a:r>
          </a:p>
          <a:p>
            <a:r>
              <a:rPr lang="en-SG" sz="1700">
                <a:solidFill>
                  <a:schemeClr val="bg1"/>
                </a:solidFill>
                <a:effectLst/>
                <a:latin typeface="Abadi"/>
                <a:ea typeface="Times New Roman" panose="02020603050405020304" pitchFamily="18" charset="0"/>
                <a:cs typeface="Aharoni"/>
              </a:rPr>
              <a:t>Strategies used to apply the market indicators to make trades are based on information from </a:t>
            </a:r>
            <a:r>
              <a:rPr lang="en-SG" sz="1700" i="1">
                <a:solidFill>
                  <a:schemeClr val="bg1"/>
                </a:solidFill>
                <a:effectLst/>
                <a:latin typeface="Abadi"/>
                <a:ea typeface="Times New Roman" panose="02020603050405020304" pitchFamily="18" charset="0"/>
                <a:cs typeface="Aharoni"/>
              </a:rPr>
              <a:t>Investopedia</a:t>
            </a:r>
            <a:r>
              <a:rPr lang="en-SG" sz="1700">
                <a:solidFill>
                  <a:schemeClr val="bg1"/>
                </a:solidFill>
                <a:effectLst/>
                <a:latin typeface="Abadi"/>
                <a:ea typeface="Times New Roman" panose="02020603050405020304" pitchFamily="18" charset="0"/>
                <a:cs typeface="Aharoni"/>
              </a:rPr>
              <a:t> and </a:t>
            </a:r>
            <a:r>
              <a:rPr lang="en-SG" sz="1700" i="1">
                <a:solidFill>
                  <a:schemeClr val="bg1"/>
                </a:solidFill>
                <a:effectLst/>
                <a:latin typeface="Abadi"/>
                <a:ea typeface="Times New Roman" panose="02020603050405020304" pitchFamily="18" charset="0"/>
                <a:cs typeface="Aharoni"/>
              </a:rPr>
              <a:t>Wysetrade</a:t>
            </a:r>
            <a:r>
              <a:rPr lang="en-SG" sz="1700">
                <a:solidFill>
                  <a:schemeClr val="bg1"/>
                </a:solidFill>
                <a:effectLst/>
                <a:latin typeface="Abadi"/>
                <a:ea typeface="Times New Roman" panose="02020603050405020304" pitchFamily="18" charset="0"/>
                <a:cs typeface="Aharoni"/>
              </a:rPr>
              <a:t>.</a:t>
            </a:r>
            <a:r>
              <a:rPr lang="en-SG" sz="1700">
                <a:solidFill>
                  <a:schemeClr val="bg1"/>
                </a:solidFill>
                <a:latin typeface="Abadi"/>
                <a:ea typeface="Times New Roman" panose="02020603050405020304" pitchFamily="18" charset="0"/>
                <a:cs typeface="Aharoni"/>
              </a:rPr>
              <a:t> </a:t>
            </a:r>
            <a:endParaRPr lang="en-SG" sz="1700">
              <a:solidFill>
                <a:schemeClr val="bg1"/>
              </a:solidFill>
              <a:effectLst/>
              <a:latin typeface="Abadi"/>
              <a:ea typeface="Times New Roman" panose="02020603050405020304" pitchFamily="18" charset="0"/>
              <a:cs typeface="Aharoni" panose="02010803020104030203" pitchFamily="2" charset="-79"/>
            </a:endParaRPr>
          </a:p>
          <a:p>
            <a:endParaRPr lang="en-SG" sz="17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E70C9C-314E-4F35-B016-6F758A96D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983" y="2288833"/>
            <a:ext cx="4056924" cy="2119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4B43B3-7950-4871-9B5C-23EBE2C6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475" y="4484990"/>
            <a:ext cx="4099622" cy="228033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147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6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12192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2603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>
            <a:normAutofit/>
          </a:bodyPr>
          <a:lstStyle/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Model 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82C46-729C-4FD7-BDF5-CFE85CD68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748" y="321721"/>
            <a:ext cx="2664628" cy="138800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321BE9-3461-463D-B88A-30F6C0851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 vert="horz" lIns="91440" tIns="45720" rIns="91440" bIns="45720" rtlCol="0">
            <a:normAutofit/>
          </a:bodyPr>
          <a:lstStyle/>
          <a:p>
            <a:pPr indent="228600" fontAlgn="base"/>
            <a:r>
              <a:rPr lang="en-SG" sz="1700" b="1">
                <a:effectLst/>
                <a:latin typeface="Abadi"/>
                <a:ea typeface="Times New Roman" panose="02020603050405020304" pitchFamily="18" charset="0"/>
                <a:cs typeface="Aharoni"/>
              </a:rPr>
              <a:t>Stationarity</a:t>
            </a:r>
            <a:r>
              <a:rPr lang="en-SG" sz="1700">
                <a:effectLst/>
                <a:latin typeface="Abadi"/>
                <a:ea typeface="Times New Roman" panose="02020603050405020304" pitchFamily="18" charset="0"/>
                <a:cs typeface="Aharoni"/>
              </a:rPr>
              <a:t> – Data is collected across a relatively short time (5 years), true characteristics of the dataset considered to be in flux, model performance was also compared between stationary periods and non-stationary periods to determine </a:t>
            </a:r>
            <a:r>
              <a:rPr lang="en-SG" sz="1700" err="1">
                <a:effectLst/>
                <a:latin typeface="Abadi"/>
                <a:ea typeface="Times New Roman" panose="02020603050405020304" pitchFamily="18" charset="0"/>
                <a:cs typeface="Aharoni"/>
              </a:rPr>
              <a:t>signifiance</a:t>
            </a:r>
            <a:r>
              <a:rPr lang="en-SG" sz="1700">
                <a:effectLst/>
                <a:latin typeface="Abadi"/>
                <a:ea typeface="Times New Roman" panose="02020603050405020304" pitchFamily="18" charset="0"/>
                <a:cs typeface="Aharoni"/>
              </a:rPr>
              <a:t> of stationarity</a:t>
            </a:r>
          </a:p>
          <a:p>
            <a:pPr indent="228600" fontAlgn="base"/>
            <a:r>
              <a:rPr lang="en-SG" sz="1700" b="1">
                <a:latin typeface="Abadi"/>
                <a:ea typeface="Times New Roman" panose="02020603050405020304" pitchFamily="18" charset="0"/>
                <a:cs typeface="Aharoni"/>
              </a:rPr>
              <a:t>True Lag Length </a:t>
            </a:r>
            <a:r>
              <a:rPr lang="en-SG" sz="1700">
                <a:latin typeface="Abadi"/>
                <a:ea typeface="Times New Roman" panose="02020603050405020304" pitchFamily="18" charset="0"/>
                <a:cs typeface="Aharoni"/>
              </a:rPr>
              <a:t>– Used </a:t>
            </a:r>
            <a:r>
              <a:rPr lang="en-SG" sz="1700" err="1">
                <a:latin typeface="Abadi"/>
                <a:ea typeface="Times New Roman" panose="02020603050405020304" pitchFamily="18" charset="0"/>
                <a:cs typeface="Aharoni"/>
              </a:rPr>
              <a:t>Baye’s</a:t>
            </a:r>
            <a:r>
              <a:rPr lang="en-SG" sz="1700">
                <a:latin typeface="Abadi"/>
                <a:ea typeface="Times New Roman" panose="02020603050405020304" pitchFamily="18" charset="0"/>
                <a:cs typeface="Aharoni"/>
              </a:rPr>
              <a:t> Information Criteria to determine </a:t>
            </a:r>
            <a:r>
              <a:rPr lang="en-SG" sz="1700">
                <a:effectLst/>
                <a:latin typeface="Abadi"/>
                <a:ea typeface="Times New Roman" panose="02020603050405020304" pitchFamily="18" charset="0"/>
                <a:cs typeface="Aharoni"/>
              </a:rPr>
              <a:t>lag=</a:t>
            </a:r>
            <a:r>
              <a:rPr lang="en-SG" sz="1700">
                <a:latin typeface="Abadi"/>
                <a:ea typeface="Times New Roman" panose="02020603050405020304" pitchFamily="18" charset="0"/>
                <a:cs typeface="Aharoni"/>
              </a:rPr>
              <a:t>1 is the best fit.</a:t>
            </a:r>
            <a:r>
              <a:rPr lang="en-SG" sz="1700">
                <a:effectLst/>
                <a:latin typeface="Abadi"/>
                <a:ea typeface="Times New Roman" panose="02020603050405020304" pitchFamily="18" charset="0"/>
                <a:cs typeface="Aharoni"/>
              </a:rPr>
              <a:t> Congruent with understanding that assumption market conditions change quickly and increasing the lag could result in increased noise</a:t>
            </a:r>
          </a:p>
          <a:p>
            <a:pPr indent="228600" fontAlgn="base"/>
            <a:r>
              <a:rPr lang="en-SG" sz="1700" b="1">
                <a:effectLst/>
                <a:latin typeface="Abadi"/>
                <a:ea typeface="Times New Roman" panose="02020603050405020304" pitchFamily="18" charset="0"/>
                <a:cs typeface="Aharoni"/>
              </a:rPr>
              <a:t>Large </a:t>
            </a:r>
            <a:r>
              <a:rPr lang="en-SG" sz="1700" b="1">
                <a:latin typeface="Abadi"/>
                <a:ea typeface="Times New Roman" panose="02020603050405020304" pitchFamily="18" charset="0"/>
                <a:cs typeface="Aharoni"/>
              </a:rPr>
              <a:t>O</a:t>
            </a:r>
            <a:r>
              <a:rPr lang="en-SG" sz="1700" b="1">
                <a:effectLst/>
                <a:latin typeface="Abadi"/>
                <a:ea typeface="Times New Roman" panose="02020603050405020304" pitchFamily="18" charset="0"/>
                <a:cs typeface="Aharoni"/>
              </a:rPr>
              <a:t>utliers </a:t>
            </a:r>
            <a:r>
              <a:rPr lang="en-SG" sz="1700">
                <a:effectLst/>
                <a:latin typeface="Abadi"/>
                <a:ea typeface="Times New Roman" panose="02020603050405020304" pitchFamily="18" charset="0"/>
                <a:cs typeface="Aharoni"/>
              </a:rPr>
              <a:t>– </a:t>
            </a:r>
            <a:r>
              <a:rPr lang="en-SG" sz="1700">
                <a:latin typeface="Abadi"/>
                <a:ea typeface="Times New Roman" panose="02020603050405020304" pitchFamily="18" charset="0"/>
                <a:cs typeface="Aharoni"/>
              </a:rPr>
              <a:t>C</a:t>
            </a:r>
            <a:r>
              <a:rPr lang="en-SG" sz="1700">
                <a:effectLst/>
                <a:latin typeface="Abadi"/>
                <a:ea typeface="Times New Roman" panose="02020603050405020304" pitchFamily="18" charset="0"/>
                <a:cs typeface="Aharoni"/>
              </a:rPr>
              <a:t>hecked for using the Python </a:t>
            </a:r>
            <a:r>
              <a:rPr lang="en-SG" sz="1700" i="1" err="1">
                <a:effectLst/>
                <a:latin typeface="Abadi"/>
                <a:ea typeface="Times New Roman" panose="02020603050405020304" pitchFamily="18" charset="0"/>
                <a:cs typeface="Aharoni"/>
              </a:rPr>
              <a:t>statsmodels</a:t>
            </a:r>
            <a:r>
              <a:rPr lang="en-SG" sz="1700" i="1">
                <a:effectLst/>
                <a:latin typeface="Abadi"/>
                <a:ea typeface="Times New Roman" panose="02020603050405020304" pitchFamily="18" charset="0"/>
                <a:cs typeface="Aharoni"/>
              </a:rPr>
              <a:t> </a:t>
            </a:r>
            <a:r>
              <a:rPr lang="en-SG" sz="1700">
                <a:effectLst/>
                <a:latin typeface="Abadi"/>
                <a:ea typeface="Times New Roman" panose="02020603050405020304" pitchFamily="18" charset="0"/>
                <a:cs typeface="Aharoni"/>
              </a:rPr>
              <a:t>library and found to be absent</a:t>
            </a:r>
          </a:p>
          <a:p>
            <a:pPr indent="228600" fontAlgn="base"/>
            <a:r>
              <a:rPr lang="en-SG" sz="1700" b="1">
                <a:latin typeface="Abadi"/>
                <a:ea typeface="Times New Roman" panose="02020603050405020304" pitchFamily="18" charset="0"/>
                <a:cs typeface="Aharoni"/>
              </a:rPr>
              <a:t>M</a:t>
            </a:r>
            <a:r>
              <a:rPr lang="en-SG" sz="1700" b="1">
                <a:effectLst/>
                <a:latin typeface="Abadi"/>
                <a:ea typeface="Times New Roman" panose="02020603050405020304" pitchFamily="18" charset="0"/>
                <a:cs typeface="Aharoni"/>
              </a:rPr>
              <a:t>ulticollinearity </a:t>
            </a:r>
            <a:r>
              <a:rPr lang="en-SG" sz="1700">
                <a:effectLst/>
                <a:latin typeface="Abadi"/>
                <a:ea typeface="Times New Roman" panose="02020603050405020304" pitchFamily="18" charset="0"/>
                <a:cs typeface="Aharoni"/>
              </a:rPr>
              <a:t>– </a:t>
            </a:r>
            <a:r>
              <a:rPr lang="en-SG" sz="1700">
                <a:latin typeface="Abadi"/>
                <a:ea typeface="Times New Roman" panose="02020603050405020304" pitchFamily="18" charset="0"/>
                <a:cs typeface="Aharoni"/>
              </a:rPr>
              <a:t>C</a:t>
            </a:r>
            <a:r>
              <a:rPr lang="en-SG" sz="1700">
                <a:effectLst/>
                <a:latin typeface="Abadi"/>
                <a:ea typeface="Times New Roman" panose="02020603050405020304" pitchFamily="18" charset="0"/>
                <a:cs typeface="Aharoni"/>
              </a:rPr>
              <a:t>hecked for using the Python </a:t>
            </a:r>
            <a:r>
              <a:rPr lang="en-SG" sz="1700" i="1" err="1">
                <a:effectLst/>
                <a:latin typeface="Abadi"/>
                <a:ea typeface="Times New Roman" panose="02020603050405020304" pitchFamily="18" charset="0"/>
                <a:cs typeface="Aharoni"/>
              </a:rPr>
              <a:t>statsmodels</a:t>
            </a:r>
            <a:r>
              <a:rPr lang="en-SG" sz="1700" i="1">
                <a:effectLst/>
                <a:latin typeface="Abadi"/>
                <a:ea typeface="Times New Roman" panose="02020603050405020304" pitchFamily="18" charset="0"/>
                <a:cs typeface="Aharoni"/>
              </a:rPr>
              <a:t> </a:t>
            </a:r>
            <a:r>
              <a:rPr lang="en-SG" sz="1700">
                <a:effectLst/>
                <a:latin typeface="Abadi"/>
                <a:ea typeface="Times New Roman" panose="02020603050405020304" pitchFamily="18" charset="0"/>
                <a:cs typeface="Aharoni"/>
              </a:rPr>
              <a:t>library and found to be absent</a:t>
            </a:r>
          </a:p>
          <a:p>
            <a:endParaRPr lang="en-SG" sz="17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4F31A0-49B0-4444-ABF9-A91901EB2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184" y="1870584"/>
            <a:ext cx="2501747" cy="13880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3083A7-54F2-4BB8-A8B4-29CC61453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5296" y="3419454"/>
            <a:ext cx="1853068" cy="1388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526D88-DF7B-4CE7-B441-6F4A04E12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210" y="4968316"/>
            <a:ext cx="1695689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27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Main Model</a:t>
            </a:r>
            <a:endParaRPr lang="en-SG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DAF6E-A2CA-4501-95EA-274CB26CD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4180" cy="4351338"/>
          </a:xfrm>
        </p:spPr>
        <p:txBody>
          <a:bodyPr>
            <a:normAutofit/>
          </a:bodyPr>
          <a:lstStyle/>
          <a:p>
            <a:r>
              <a:rPr lang="en-SG" sz="240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The basic ADL model allows for k additional predictors, with q</a:t>
            </a:r>
            <a:r>
              <a:rPr lang="en-SG" sz="2400" baseline="-2500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1 </a:t>
            </a:r>
            <a:r>
              <a:rPr lang="en-SG" sz="240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lags of the first predictor are included along with q</a:t>
            </a:r>
            <a:r>
              <a:rPr lang="en-SG" sz="2400" baseline="-2500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 </a:t>
            </a:r>
            <a:r>
              <a:rPr lang="en-SG" sz="240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lags of the </a:t>
            </a:r>
            <a:r>
              <a:rPr lang="en-SG" sz="2400" err="1"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ith</a:t>
            </a:r>
            <a:r>
              <a:rPr lang="en-SG" sz="240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predictor takes the following form:</a:t>
            </a:r>
            <a:endParaRPr lang="en-SG" sz="36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103B8B-5F61-4BFD-BF07-FE8D99704327}"/>
                  </a:ext>
                </a:extLst>
              </p:cNvPr>
              <p:cNvSpPr txBox="1"/>
              <p:nvPr/>
            </p:nvSpPr>
            <p:spPr>
              <a:xfrm>
                <a:off x="1020019" y="3760668"/>
                <a:ext cx="5763114" cy="1932067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28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SG" sz="2800" b="1"/>
                  <a:t> </a:t>
                </a:r>
                <a14:m>
                  <m:oMath xmlns:m="http://schemas.openxmlformats.org/officeDocument/2006/math">
                    <m:r>
                      <a:rPr lang="en-SG" sz="2800" b="1" i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SG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SG" sz="2800" b="1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SG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SG" sz="2800" b="1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SG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SG" sz="2800" b="1" i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SG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SG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SG" sz="2800" b="1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lang="en-SG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SG" sz="2800" b="1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sSub>
                      <m:sSubPr>
                        <m:ctrlPr>
                          <a:rPr lang="en-SG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SG" sz="2800" b="1" i="0">
                        <a:latin typeface="Cambria Math" panose="02040503050406030204" pitchFamily="18" charset="0"/>
                      </a:rPr>
                      <m:t>+…</m:t>
                    </m:r>
                    <m:sSub>
                      <m:sSubPr>
                        <m:ctrlPr>
                          <a:rPr lang="en-SG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𝟏</m:t>
                        </m:r>
                        <m:sSub>
                          <m:sSubPr>
                            <m:ctrlPr>
                              <a:rPr lang="en-SG" sz="28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SG" sz="2800" b="1" i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SG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SG" sz="28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SG" sz="2800" b="1" i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lang="en-SG" sz="2800" b="1" i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SG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SG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𝒌𝒕</m:t>
                        </m:r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SG" sz="2800" b="1" i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SG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SG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𝒌𝒕</m:t>
                        </m:r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SG" sz="2800" b="1" i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SG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𝒌</m:t>
                        </m:r>
                        <m:sSub>
                          <m:sSubPr>
                            <m:ctrlPr>
                              <a:rPr lang="en-SG" sz="28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SG" sz="28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SG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𝒌𝒕</m:t>
                        </m:r>
                        <m:r>
                          <a:rPr lang="en-SG" sz="2800" b="1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SG" sz="28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SG" sz="28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sub>
                    </m:sSub>
                    <m:r>
                      <a:rPr lang="en-SG" sz="2800" b="1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SG" sz="28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SG" sz="2800" b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103B8B-5F61-4BFD-BF07-FE8D99704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19" y="3760668"/>
                <a:ext cx="5763114" cy="1932067"/>
              </a:xfrm>
              <a:prstGeom prst="rect">
                <a:avLst/>
              </a:prstGeom>
              <a:blipFill>
                <a:blip r:embed="rId3"/>
                <a:stretch>
                  <a:fillRect l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DAB1936-37A9-4586-9F6D-E440DBE71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472" y="0"/>
            <a:ext cx="3461147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BC3814-4FEF-47FF-A13D-8786142C1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17" y="1713227"/>
            <a:ext cx="7544223" cy="446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3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 Assessment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6631F-1B52-4A3B-A596-29953F03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788062"/>
            <a:ext cx="11496821" cy="327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42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Fixing Terms</a:t>
            </a:r>
            <a:endParaRPr lang="en-SG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87DCF-79F7-4DE0-8DA1-82DDCB783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A49CD-E9A7-4030-86A4-F0D91A24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2" y="1415885"/>
            <a:ext cx="6901688" cy="53577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686E8B-07AD-44BE-8AB6-50B14CE0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64" y="1948514"/>
            <a:ext cx="11815071" cy="344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4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13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E3BF0B-18A0-421D-B500-18197652C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948" y="891906"/>
            <a:ext cx="4190036" cy="23762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DAF6E-A2CA-4501-95EA-274CB26CD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075054" cy="27412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Abadi"/>
                <a:cs typeface="Aharoni"/>
              </a:rPr>
              <a:t>Trading is a risky activity, the topics discussed, and suggestions made in this presentation are meant solely for educational purposes and not for encouraging trading activity.</a:t>
            </a:r>
            <a:endParaRPr lang="en-SG" sz="2000">
              <a:solidFill>
                <a:schemeClr val="bg1"/>
              </a:solidFill>
              <a:latin typeface="Abadi"/>
              <a:cs typeface="Aharon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5AB8E86-1BB3-41B5-85B5-431DE2243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46" y="3860783"/>
            <a:ext cx="4837061" cy="175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21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Non-Linear Terms</a:t>
            </a:r>
            <a:endParaRPr lang="en-SG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AD2073-3683-4469-8E5A-7B617A974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62" y="1959768"/>
            <a:ext cx="11877760" cy="28662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2F185F-0F69-4A62-861A-C936AA7ED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6423"/>
            <a:ext cx="8750300" cy="539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5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Interaction Terms</a:t>
            </a:r>
            <a:endParaRPr lang="en-SG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76A5C-5F83-493C-A25A-A8B1F5C58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39" y="2055812"/>
            <a:ext cx="11343522" cy="2655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AB55C0-FCF2-47B6-BB90-BFB21C3E7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62074"/>
            <a:ext cx="677227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9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3386E-B31C-464B-A2E5-AE5C2DEB9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90205"/>
            <a:ext cx="10518776" cy="1200329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Robustness Checks</a:t>
            </a:r>
          </a:p>
        </p:txBody>
      </p:sp>
      <p:pic>
        <p:nvPicPr>
          <p:cNvPr id="17" name="Picture 16" descr="Graph on document with pen">
            <a:extLst>
              <a:ext uri="{FF2B5EF4-FFF2-40B4-BE49-F238E27FC236}">
                <a16:creationId xmlns:a16="http://schemas.microsoft.com/office/drawing/2014/main" id="{4ABF3B0D-1D2C-4069-8E4F-54A76CD70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76" r="-2" b="34312"/>
          <a:stretch/>
        </p:blipFill>
        <p:spPr>
          <a:xfrm>
            <a:off x="20" y="10"/>
            <a:ext cx="12191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888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haroni"/>
                <a:cs typeface="Aharoni"/>
              </a:rPr>
              <a:t>ADL with Different Lag</a:t>
            </a:r>
            <a:endParaRPr lang="en-SG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8E3744A2-861A-4468-AF5D-EE44CEBD5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874" y="2355913"/>
            <a:ext cx="10373226" cy="295830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21741F9-BC6F-4AC0-906C-A8F70172E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79" y="1717092"/>
            <a:ext cx="9350542" cy="463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5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haroni"/>
                <a:cs typeface="Aharoni"/>
              </a:rPr>
              <a:t>Error Correction Model (ECM)</a:t>
            </a:r>
            <a:endParaRPr lang="en-SG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22052E6D-CA56-474F-AEB1-66CB32FC9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22" y="1971567"/>
            <a:ext cx="9490125" cy="2562333"/>
          </a:xfrm>
          <a:prstGeom prst="rect">
            <a:avLst/>
          </a:prstGeom>
        </p:spPr>
      </p:pic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01AAD6A8-8EEE-4BE1-9D1B-4CF1B18BC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1" y="1390587"/>
            <a:ext cx="7222876" cy="518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1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Significant Events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D0A50A-564B-43E4-AC07-8E624B830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971267"/>
              </p:ext>
            </p:extLst>
          </p:nvPr>
        </p:nvGraphicFramePr>
        <p:xfrm>
          <a:off x="4594714" y="3803866"/>
          <a:ext cx="6673216" cy="283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817">
                  <a:extLst>
                    <a:ext uri="{9D8B030D-6E8A-4147-A177-3AD203B41FA5}">
                      <a16:colId xmlns:a16="http://schemas.microsoft.com/office/drawing/2014/main" val="2425634305"/>
                    </a:ext>
                  </a:extLst>
                </a:gridCol>
                <a:gridCol w="2194327">
                  <a:extLst>
                    <a:ext uri="{9D8B030D-6E8A-4147-A177-3AD203B41FA5}">
                      <a16:colId xmlns:a16="http://schemas.microsoft.com/office/drawing/2014/main" val="2708141603"/>
                    </a:ext>
                  </a:extLst>
                </a:gridCol>
                <a:gridCol w="2303072">
                  <a:extLst>
                    <a:ext uri="{9D8B030D-6E8A-4147-A177-3AD203B41FA5}">
                      <a16:colId xmlns:a16="http://schemas.microsoft.com/office/drawing/2014/main" val="717248034"/>
                    </a:ext>
                  </a:extLst>
                </a:gridCol>
              </a:tblGrid>
              <a:tr h="509716">
                <a:tc>
                  <a:txBody>
                    <a:bodyPr/>
                    <a:lstStyle/>
                    <a:p>
                      <a:pPr rtl="0" fontAlgn="base"/>
                      <a:r>
                        <a:rPr lang="en-SG" sz="2000">
                          <a:effectLst/>
                        </a:rPr>
                        <a:t>Bitcoin Upgrade </a:t>
                      </a:r>
                      <a:endParaRPr lang="en-SG" sz="2000" b="1">
                        <a:effectLst/>
                      </a:endParaRPr>
                    </a:p>
                  </a:txBody>
                  <a:tcPr marL="133270" marR="133270" marT="66635" marB="6663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SG" sz="2000">
                          <a:effectLst/>
                        </a:rPr>
                        <a:t>Halving Dates </a:t>
                      </a:r>
                      <a:endParaRPr lang="en-SG" sz="2000" b="1">
                        <a:effectLst/>
                      </a:endParaRPr>
                    </a:p>
                  </a:txBody>
                  <a:tcPr marL="133270" marR="133270" marT="66635" marB="6663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SG" sz="2000">
                          <a:effectLst/>
                        </a:rPr>
                        <a:t>Bitcoin Bull Runs </a:t>
                      </a:r>
                      <a:endParaRPr lang="en-SG" sz="2000" b="1">
                        <a:effectLst/>
                      </a:endParaRPr>
                    </a:p>
                  </a:txBody>
                  <a:tcPr marL="133270" marR="133270" marT="66635" marB="66635"/>
                </a:tc>
                <a:extLst>
                  <a:ext uri="{0D108BD9-81ED-4DB2-BD59-A6C34878D82A}">
                    <a16:rowId xmlns:a16="http://schemas.microsoft.com/office/drawing/2014/main" val="931207225"/>
                  </a:ext>
                </a:extLst>
              </a:tr>
              <a:tr h="630811">
                <a:tc>
                  <a:txBody>
                    <a:bodyPr/>
                    <a:lstStyle/>
                    <a:p>
                      <a:pPr rtl="0" fontAlgn="base"/>
                      <a:endParaRPr lang="en-US" sz="2000" b="1">
                        <a:effectLst/>
                        <a:latin typeface="Times New Roman"/>
                      </a:endParaRPr>
                    </a:p>
                  </a:txBody>
                  <a:tcPr marL="133270" marR="133270" marT="66635" marB="66635"/>
                </a:tc>
                <a:tc>
                  <a:txBody>
                    <a:bodyPr/>
                    <a:lstStyle/>
                    <a:p>
                      <a:pPr rtl="0" fontAlgn="base"/>
                      <a:endParaRPr lang="en-US" sz="2000">
                        <a:effectLst/>
                        <a:latin typeface="Times New Roman"/>
                      </a:endParaRPr>
                    </a:p>
                  </a:txBody>
                  <a:tcPr marL="133270" marR="133270" marT="66635" marB="6663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SG" sz="2000">
                          <a:effectLst/>
                        </a:rPr>
                        <a:t>2011 </a:t>
                      </a:r>
                    </a:p>
                  </a:txBody>
                  <a:tcPr marL="133270" marR="133270" marT="66635" marB="66635"/>
                </a:tc>
                <a:extLst>
                  <a:ext uri="{0D108BD9-81ED-4DB2-BD59-A6C34878D82A}">
                    <a16:rowId xmlns:a16="http://schemas.microsoft.com/office/drawing/2014/main" val="574501819"/>
                  </a:ext>
                </a:extLst>
              </a:tr>
              <a:tr h="509716">
                <a:tc>
                  <a:txBody>
                    <a:bodyPr/>
                    <a:lstStyle/>
                    <a:p>
                      <a:pPr rtl="0" fontAlgn="base"/>
                      <a:r>
                        <a:rPr lang="en-SG" sz="2000">
                          <a:effectLst/>
                        </a:rPr>
                        <a:t>15 May 2013 </a:t>
                      </a:r>
                      <a:endParaRPr lang="en-SG" sz="2000" b="1">
                        <a:effectLst/>
                      </a:endParaRPr>
                    </a:p>
                  </a:txBody>
                  <a:tcPr marL="133270" marR="133270" marT="66635" marB="6663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SG" sz="2000">
                          <a:effectLst/>
                        </a:rPr>
                        <a:t>November 2012 </a:t>
                      </a:r>
                    </a:p>
                  </a:txBody>
                  <a:tcPr marL="133270" marR="133270" marT="66635" marB="6663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SG" sz="2000">
                          <a:effectLst/>
                        </a:rPr>
                        <a:t>2013 </a:t>
                      </a:r>
                    </a:p>
                  </a:txBody>
                  <a:tcPr marL="133270" marR="133270" marT="66635" marB="66635"/>
                </a:tc>
                <a:extLst>
                  <a:ext uri="{0D108BD9-81ED-4DB2-BD59-A6C34878D82A}">
                    <a16:rowId xmlns:a16="http://schemas.microsoft.com/office/drawing/2014/main" val="1499354819"/>
                  </a:ext>
                </a:extLst>
              </a:tr>
              <a:tr h="494270">
                <a:tc>
                  <a:txBody>
                    <a:bodyPr/>
                    <a:lstStyle/>
                    <a:p>
                      <a:pPr rtl="0" fontAlgn="base"/>
                      <a:r>
                        <a:rPr lang="en-SG" sz="2000">
                          <a:effectLst/>
                        </a:rPr>
                        <a:t>24 August 2017 </a:t>
                      </a:r>
                      <a:endParaRPr lang="en-SG" sz="2000" b="1">
                        <a:effectLst/>
                      </a:endParaRPr>
                    </a:p>
                  </a:txBody>
                  <a:tcPr marL="133270" marR="133270" marT="66635" marB="6663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SG" sz="2000">
                          <a:effectLst/>
                        </a:rPr>
                        <a:t>9 July 2016 </a:t>
                      </a:r>
                    </a:p>
                  </a:txBody>
                  <a:tcPr marL="133270" marR="133270" marT="66635" marB="6663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SG" sz="2000">
                          <a:effectLst/>
                        </a:rPr>
                        <a:t>2017 </a:t>
                      </a:r>
                    </a:p>
                  </a:txBody>
                  <a:tcPr marL="133270" marR="133270" marT="66635" marB="66635"/>
                </a:tc>
                <a:extLst>
                  <a:ext uri="{0D108BD9-81ED-4DB2-BD59-A6C34878D82A}">
                    <a16:rowId xmlns:a16="http://schemas.microsoft.com/office/drawing/2014/main" val="3860970105"/>
                  </a:ext>
                </a:extLst>
              </a:tr>
              <a:tr h="695067">
                <a:tc>
                  <a:txBody>
                    <a:bodyPr/>
                    <a:lstStyle/>
                    <a:p>
                      <a:pPr rtl="0" fontAlgn="base"/>
                      <a:r>
                        <a:rPr lang="en-SG" sz="2000">
                          <a:effectLst/>
                        </a:rPr>
                        <a:t>November 2021 </a:t>
                      </a:r>
                      <a:endParaRPr lang="en-SG" sz="2000" b="1">
                        <a:effectLst/>
                      </a:endParaRPr>
                    </a:p>
                  </a:txBody>
                  <a:tcPr marL="133270" marR="133270" marT="66635" marB="6663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SG" sz="2000">
                          <a:effectLst/>
                        </a:rPr>
                        <a:t>May 2020 </a:t>
                      </a:r>
                    </a:p>
                  </a:txBody>
                  <a:tcPr marL="133270" marR="133270" marT="66635" marB="6663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SG" sz="2000">
                          <a:effectLst/>
                        </a:rPr>
                        <a:t>2021 </a:t>
                      </a:r>
                    </a:p>
                  </a:txBody>
                  <a:tcPr marL="133270" marR="133270" marT="66635" marB="66635"/>
                </a:tc>
                <a:extLst>
                  <a:ext uri="{0D108BD9-81ED-4DB2-BD59-A6C34878D82A}">
                    <a16:rowId xmlns:a16="http://schemas.microsoft.com/office/drawing/2014/main" val="752539278"/>
                  </a:ext>
                </a:extLst>
              </a:tr>
            </a:tbl>
          </a:graphicData>
        </a:graphic>
      </p:graphicFrame>
      <p:pic>
        <p:nvPicPr>
          <p:cNvPr id="3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75E3DC0F-B01C-415A-A58D-3FE12F04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30" y="344614"/>
            <a:ext cx="6017740" cy="318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67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82A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51" y="1597176"/>
            <a:ext cx="3282067" cy="294835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Aharoni"/>
                <a:cs typeface="Aharoni"/>
              </a:rPr>
              <a:t>Significant </a:t>
            </a:r>
            <a:br>
              <a:rPr lang="en-US" sz="2400">
                <a:latin typeface="Aharoni"/>
                <a:cs typeface="Aharoni"/>
              </a:rPr>
            </a:br>
            <a:r>
              <a:rPr lang="en-US" sz="2400">
                <a:solidFill>
                  <a:srgbClr val="FFFFFF"/>
                </a:solidFill>
                <a:latin typeface="Aharoni"/>
                <a:cs typeface="Aharoni"/>
              </a:rPr>
              <a:t>Events – </a:t>
            </a:r>
            <a:r>
              <a:rPr lang="en-US" sz="2400" err="1">
                <a:solidFill>
                  <a:srgbClr val="FFFFFF"/>
                </a:solidFill>
                <a:latin typeface="Aharoni"/>
                <a:cs typeface="Aharoni"/>
              </a:rPr>
              <a:t>SegWit</a:t>
            </a:r>
            <a:br>
              <a:rPr lang="en-US" sz="2400">
                <a:latin typeface="Aharoni"/>
                <a:cs typeface="Aharoni"/>
              </a:rPr>
            </a:br>
            <a:r>
              <a:rPr lang="en-US" sz="2400">
                <a:solidFill>
                  <a:srgbClr val="FFFFFF"/>
                </a:solidFill>
                <a:latin typeface="Aharoni"/>
                <a:cs typeface="Aharoni"/>
              </a:rPr>
              <a:t>24 Aug 2017</a:t>
            </a:r>
            <a:br>
              <a:rPr lang="en-US" sz="240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SG" sz="240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Picture 9" descr="Table&#10;&#10;Description automatically generated">
            <a:extLst>
              <a:ext uri="{FF2B5EF4-FFF2-40B4-BE49-F238E27FC236}">
                <a16:creationId xmlns:a16="http://schemas.microsoft.com/office/drawing/2014/main" id="{8594DD13-E57E-4BC1-B147-39E2B83C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61509"/>
            <a:ext cx="7188199" cy="199472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5BA006-2D83-4AA3-B70B-9E6B7E9F2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1464" y="1064576"/>
            <a:ext cx="7188199" cy="129209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latin typeface="Abadi"/>
                <a:cs typeface="Aharoni"/>
              </a:rPr>
              <a:t>Run ARDL using a dummy variable to model before and after event</a:t>
            </a:r>
          </a:p>
          <a:p>
            <a:endParaRPr lang="en-US" sz="2000">
              <a:latin typeface="Abadi Extra Light"/>
              <a:cs typeface="Aharoni"/>
            </a:endParaRPr>
          </a:p>
          <a:p>
            <a:endParaRPr lang="en-US" sz="2000">
              <a:latin typeface="Abadi Extra Light"/>
              <a:cs typeface="Aharoni"/>
            </a:endParaRPr>
          </a:p>
          <a:p>
            <a:endParaRPr lang="en-US" sz="2000">
              <a:latin typeface="Abadi Extra Light"/>
              <a:cs typeface="Aharoni"/>
            </a:endParaRPr>
          </a:p>
          <a:p>
            <a:endParaRPr lang="en-US" sz="2000">
              <a:latin typeface="Abadi Extra Light"/>
              <a:cs typeface="Aharoni"/>
            </a:endParaRPr>
          </a:p>
          <a:p>
            <a:endParaRPr lang="en-US" sz="2000">
              <a:latin typeface="Abadi Extra Light"/>
              <a:cs typeface="Aharoni"/>
            </a:endParaRPr>
          </a:p>
          <a:p>
            <a:endParaRPr lang="en-US" sz="2000">
              <a:latin typeface="Abadi Extra Light"/>
              <a:cs typeface="Aharoni"/>
            </a:endParaRPr>
          </a:p>
          <a:p>
            <a:pPr marL="0" indent="0">
              <a:buNone/>
            </a:pPr>
            <a:r>
              <a:rPr lang="en-US" sz="2000">
                <a:latin typeface="Abadi"/>
                <a:cs typeface="Aharoni"/>
              </a:rPr>
              <a:t>Results show that event is not statistically significant</a:t>
            </a:r>
          </a:p>
        </p:txBody>
      </p:sp>
    </p:spTree>
    <p:extLst>
      <p:ext uri="{BB962C8B-B14F-4D97-AF65-F5344CB8AC3E}">
        <p14:creationId xmlns:p14="http://schemas.microsoft.com/office/powerpoint/2010/main" val="1106082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7" y="1412488"/>
            <a:ext cx="3100472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Aharoni"/>
                <a:cs typeface="Aharoni"/>
              </a:rPr>
              <a:t>Non-stationarity:</a:t>
            </a:r>
            <a:br>
              <a:rPr lang="en-US" sz="4000">
                <a:solidFill>
                  <a:srgbClr val="FFFFFF"/>
                </a:solidFill>
                <a:latin typeface="Aharoni"/>
                <a:cs typeface="Aharoni"/>
              </a:rPr>
            </a:br>
            <a:r>
              <a:rPr lang="en-US" sz="4000">
                <a:solidFill>
                  <a:srgbClr val="FFFFFF"/>
                </a:solidFill>
                <a:latin typeface="Aharoni"/>
                <a:cs typeface="Aharoni"/>
              </a:rPr>
              <a:t>Structural</a:t>
            </a:r>
            <a:r>
              <a:rPr lang="en-US" sz="4000" kern="1200">
                <a:solidFill>
                  <a:srgbClr val="FFFFFF"/>
                </a:solidFill>
                <a:latin typeface="Aharoni"/>
                <a:cs typeface="Aharoni"/>
              </a:rPr>
              <a:t> Breaks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5BA006-2D83-4AA3-B70B-9E6B7E9F2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pPr marL="0"/>
            <a:endParaRPr lang="en-US" sz="20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901587-D3CD-4D9E-87A0-276447FC99CF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Change in slope of the line</a:t>
            </a: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ECBAFA0E-1256-4261-BD29-AAEF62B20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589" y="2189205"/>
            <a:ext cx="3474308" cy="3087129"/>
          </a:xfrm>
          <a:prstGeom prst="rect">
            <a:avLst/>
          </a:prstGeom>
        </p:spPr>
      </p:pic>
      <p:pic>
        <p:nvPicPr>
          <p:cNvPr id="6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EC2EBEFF-DDCE-4060-9F24-100903A9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021" y="2764479"/>
            <a:ext cx="3639065" cy="191598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386157-84C6-48AC-9D89-ABD0F5654AF2}"/>
              </a:ext>
            </a:extLst>
          </p:cNvPr>
          <p:cNvSpPr txBox="1">
            <a:spLocks/>
          </p:cNvSpPr>
          <p:nvPr/>
        </p:nvSpPr>
        <p:spPr>
          <a:xfrm>
            <a:off x="466358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Addition of Dummy variable</a:t>
            </a:r>
          </a:p>
        </p:txBody>
      </p:sp>
    </p:spTree>
    <p:extLst>
      <p:ext uri="{BB962C8B-B14F-4D97-AF65-F5344CB8AC3E}">
        <p14:creationId xmlns:p14="http://schemas.microsoft.com/office/powerpoint/2010/main" val="155363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8FD74D4-C0F3-4E5B-9628-885593F0B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4" y="891540"/>
            <a:ext cx="4898135" cy="1360340"/>
          </a:xfrm>
        </p:spPr>
        <p:txBody>
          <a:bodyPr>
            <a:normAutofit/>
          </a:bodyPr>
          <a:lstStyle/>
          <a:p>
            <a:r>
              <a:rPr lang="en-US" sz="4000">
                <a:latin typeface="Aharoni"/>
                <a:cs typeface="Aharoni"/>
              </a:rPr>
              <a:t>Structural Breaks - Chow Test</a:t>
            </a:r>
            <a:endParaRPr lang="en-SG" sz="40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909CA5-C1C9-48C7-8689-4B44A82CC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5BA006-2D83-4AA3-B70B-9E6B7E9F2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64" y="2412747"/>
            <a:ext cx="4856997" cy="363143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900">
                <a:latin typeface="Abadi"/>
                <a:cs typeface="Aharoni"/>
              </a:rPr>
              <a:t>Take the timeframe 6 months before, and 6 months after event</a:t>
            </a:r>
          </a:p>
          <a:p>
            <a:endParaRPr lang="en-US" sz="1900">
              <a:latin typeface="Abadi Extra Light"/>
              <a:cs typeface="Aharoni"/>
            </a:endParaRPr>
          </a:p>
          <a:p>
            <a:endParaRPr lang="en-US" sz="1900">
              <a:latin typeface="Abadi Extra Light"/>
              <a:cs typeface="Aharoni"/>
            </a:endParaRPr>
          </a:p>
          <a:p>
            <a:endParaRPr lang="en-US" sz="1900">
              <a:latin typeface="Abadi Extra Light"/>
              <a:cs typeface="Aharoni"/>
            </a:endParaRPr>
          </a:p>
          <a:p>
            <a:endParaRPr lang="en-US" sz="1900">
              <a:latin typeface="Abadi Extra Light"/>
              <a:cs typeface="Aharoni"/>
            </a:endParaRPr>
          </a:p>
          <a:p>
            <a:endParaRPr lang="en-US" sz="1900">
              <a:latin typeface="Abadi Extra Light"/>
              <a:cs typeface="Aharoni"/>
            </a:endParaRPr>
          </a:p>
          <a:p>
            <a:endParaRPr lang="en-US" sz="1900">
              <a:latin typeface="Abadi Extra Light"/>
              <a:cs typeface="Aharoni"/>
            </a:endParaRPr>
          </a:p>
          <a:p>
            <a:pPr marL="0" indent="0">
              <a:buNone/>
            </a:pPr>
            <a:r>
              <a:rPr lang="en-US" sz="1900">
                <a:latin typeface="Abadi"/>
                <a:cs typeface="Aharoni"/>
              </a:rPr>
              <a:t>Results show that event is statistically significant for BTC-USD, with p-value of </a:t>
            </a:r>
            <a:r>
              <a:rPr lang="en-US" sz="1900">
                <a:ea typeface="+mn-lt"/>
                <a:cs typeface="+mn-lt"/>
              </a:rPr>
              <a:t>1.68e-12</a:t>
            </a:r>
          </a:p>
          <a:p>
            <a:pPr marL="0" indent="0">
              <a:buNone/>
            </a:pPr>
            <a:endParaRPr lang="en-US" sz="1900">
              <a:latin typeface="Aharoni"/>
              <a:cs typeface="Aharoni"/>
            </a:endParaRPr>
          </a:p>
        </p:txBody>
      </p:sp>
      <p:pic>
        <p:nvPicPr>
          <p:cNvPr id="7" name="Picture 8" descr="Chart&#10;&#10;Description automatically generated">
            <a:extLst>
              <a:ext uri="{FF2B5EF4-FFF2-40B4-BE49-F238E27FC236}">
                <a16:creationId xmlns:a16="http://schemas.microsoft.com/office/drawing/2014/main" id="{C4CA5A20-C722-44AA-BF2A-26E57073F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10" y="2367401"/>
            <a:ext cx="4489153" cy="2379251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3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7E4F733-945D-423F-B735-E8B2CC58D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871" y="3647663"/>
            <a:ext cx="4493949" cy="875444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565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40A93-4728-44E3-95A6-7A17A4C88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Aharoni"/>
                <a:cs typeface="Aharoni"/>
              </a:rPr>
              <a:t>Structural Breaks - Tests</a:t>
            </a:r>
            <a:endParaRPr lang="en-US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9B054-B4C5-4E46-AAC3-7318A0BE1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>
                <a:latin typeface="Abadi"/>
                <a:cs typeface="Aharoni"/>
              </a:rPr>
              <a:t>Chow test using the Structural Break event </a:t>
            </a:r>
            <a:r>
              <a:rPr lang="en-US" sz="2200" err="1">
                <a:latin typeface="Abadi"/>
                <a:cs typeface="Aharoni"/>
              </a:rPr>
              <a:t>SegWit</a:t>
            </a:r>
            <a:r>
              <a:rPr lang="en-US" sz="2200">
                <a:latin typeface="Abadi"/>
                <a:cs typeface="Aharoni"/>
              </a:rPr>
              <a:t> is statistically significant for BTC-USD price</a:t>
            </a:r>
            <a:endParaRPr lang="en-US" sz="2200">
              <a:latin typeface="Trebuchet MS" panose="020B0603020202020204"/>
              <a:cs typeface="Aharoni"/>
            </a:endParaRPr>
          </a:p>
          <a:p>
            <a:pPr lvl="1"/>
            <a:r>
              <a:rPr lang="en-US" sz="2200">
                <a:latin typeface="Abadi"/>
                <a:cs typeface="Aharoni"/>
              </a:rPr>
              <a:t>p-value of 1.68e-12</a:t>
            </a:r>
            <a:endParaRPr lang="en-US" sz="2200"/>
          </a:p>
          <a:p>
            <a:r>
              <a:rPr lang="en-US" sz="2200">
                <a:latin typeface="Abadi"/>
                <a:cs typeface="Aharoni"/>
              </a:rPr>
              <a:t>Statistically significant for </a:t>
            </a:r>
            <a:r>
              <a:rPr lang="en-US" sz="2200" err="1">
                <a:latin typeface="Abadi"/>
                <a:cs typeface="Aharoni"/>
              </a:rPr>
              <a:t>Future_price</a:t>
            </a:r>
            <a:r>
              <a:rPr lang="en-US" sz="2200">
                <a:latin typeface="Abadi"/>
                <a:cs typeface="Aharoni"/>
              </a:rPr>
              <a:t>(1) - Close price.</a:t>
            </a:r>
          </a:p>
          <a:p>
            <a:pPr lvl="1"/>
            <a:r>
              <a:rPr lang="en-US" sz="2200">
                <a:latin typeface="Abadi"/>
                <a:cs typeface="Aharoni"/>
              </a:rPr>
              <a:t>P-value of 0.00029</a:t>
            </a:r>
          </a:p>
          <a:p>
            <a:r>
              <a:rPr lang="en-US" sz="2200">
                <a:latin typeface="Abadi"/>
                <a:cs typeface="Aharoni"/>
              </a:rPr>
              <a:t>Insignificant for </a:t>
            </a:r>
            <a:r>
              <a:rPr lang="en-US" sz="2200" err="1">
                <a:latin typeface="Abadi"/>
                <a:cs typeface="Aharoni"/>
              </a:rPr>
              <a:t>Future_price</a:t>
            </a:r>
            <a:r>
              <a:rPr lang="en-US" sz="2200">
                <a:latin typeface="Abadi"/>
                <a:cs typeface="Aharoni"/>
              </a:rPr>
              <a:t>(3) and more</a:t>
            </a:r>
          </a:p>
          <a:p>
            <a:r>
              <a:rPr lang="en-US" sz="2200">
                <a:latin typeface="Abadi"/>
                <a:cs typeface="Aharoni"/>
              </a:rPr>
              <a:t>Insignificant for technical indicators RSI, MACD Condition, Price Relative Close-EMA200 Price Diff</a:t>
            </a:r>
          </a:p>
          <a:p>
            <a:r>
              <a:rPr lang="en-US" sz="2200">
                <a:latin typeface="Abadi"/>
                <a:cs typeface="Aharoni"/>
              </a:rPr>
              <a:t>Chow test for 2016 Halving event provide similar results to </a:t>
            </a:r>
            <a:r>
              <a:rPr lang="en-US" sz="2200" err="1">
                <a:latin typeface="Abadi"/>
                <a:cs typeface="Aharoni"/>
              </a:rPr>
              <a:t>SegWit</a:t>
            </a:r>
            <a:r>
              <a:rPr lang="en-US" sz="2200">
                <a:latin typeface="Abadi"/>
                <a:cs typeface="Aharoni"/>
              </a:rPr>
              <a:t> event</a:t>
            </a:r>
          </a:p>
          <a:p>
            <a:endParaRPr lang="en-US" sz="2200">
              <a:latin typeface="Abadi"/>
              <a:cs typeface="Aharoni"/>
            </a:endParaRPr>
          </a:p>
        </p:txBody>
      </p:sp>
    </p:spTree>
    <p:extLst>
      <p:ext uri="{BB962C8B-B14F-4D97-AF65-F5344CB8AC3E}">
        <p14:creationId xmlns:p14="http://schemas.microsoft.com/office/powerpoint/2010/main" val="3461710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6704AC-9D32-49C7-AF74-1159546A5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 of Presentation</a:t>
            </a:r>
            <a:endParaRPr lang="en-SG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9400C-3603-4379-9046-7D484BF5E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438" y="815470"/>
            <a:ext cx="6458393" cy="52270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latin typeface="Abadi"/>
                <a:cs typeface="Aharoni"/>
              </a:rPr>
              <a:t>Objective of Research</a:t>
            </a:r>
          </a:p>
          <a:p>
            <a:r>
              <a:rPr lang="en-US" sz="2000">
                <a:latin typeface="Abadi"/>
                <a:cs typeface="Aharoni"/>
              </a:rPr>
              <a:t>Trading Basics</a:t>
            </a:r>
          </a:p>
          <a:p>
            <a:r>
              <a:rPr lang="en-US" sz="2000">
                <a:latin typeface="Abadi"/>
                <a:cs typeface="Aharoni"/>
              </a:rPr>
              <a:t>Data Collection and Processing</a:t>
            </a:r>
          </a:p>
          <a:p>
            <a:r>
              <a:rPr lang="en-US" sz="2000">
                <a:latin typeface="Abadi"/>
                <a:cs typeface="Aharoni"/>
              </a:rPr>
              <a:t>Main Models	</a:t>
            </a:r>
          </a:p>
          <a:p>
            <a:pPr lvl="1"/>
            <a:r>
              <a:rPr lang="en-US" sz="2000">
                <a:latin typeface="Abadi"/>
                <a:cs typeface="Aharoni"/>
              </a:rPr>
              <a:t>Model Assessment</a:t>
            </a:r>
          </a:p>
          <a:p>
            <a:pPr lvl="1"/>
            <a:r>
              <a:rPr lang="en-US" sz="2000">
                <a:latin typeface="Abadi"/>
                <a:cs typeface="Aharoni"/>
              </a:rPr>
              <a:t>Modifying and Adding Terms</a:t>
            </a:r>
          </a:p>
          <a:p>
            <a:r>
              <a:rPr lang="en-US" sz="2000">
                <a:latin typeface="Abadi"/>
                <a:cs typeface="Aharoni"/>
              </a:rPr>
              <a:t>Alternative Model (ECM)</a:t>
            </a:r>
          </a:p>
          <a:p>
            <a:r>
              <a:rPr lang="en-US" sz="2000">
                <a:latin typeface="Abadi"/>
                <a:cs typeface="Aharoni"/>
              </a:rPr>
              <a:t>Robustness Check</a:t>
            </a:r>
          </a:p>
          <a:p>
            <a:pPr lvl="1"/>
            <a:r>
              <a:rPr lang="en-US" sz="2000">
                <a:latin typeface="Abadi"/>
                <a:cs typeface="Aharoni"/>
              </a:rPr>
              <a:t>Significant Events</a:t>
            </a:r>
          </a:p>
          <a:p>
            <a:pPr lvl="1"/>
            <a:r>
              <a:rPr lang="en-US" sz="2000">
                <a:latin typeface="Abadi"/>
                <a:cs typeface="Aharoni"/>
              </a:rPr>
              <a:t>Google Trends</a:t>
            </a:r>
          </a:p>
          <a:p>
            <a:r>
              <a:rPr lang="en-US" sz="2000">
                <a:latin typeface="Abadi"/>
                <a:cs typeface="Aharoni"/>
              </a:rPr>
              <a:t>Developing and Evaluating Trading Strategies</a:t>
            </a:r>
          </a:p>
          <a:p>
            <a:r>
              <a:rPr lang="en-US" sz="2000">
                <a:latin typeface="Abadi"/>
                <a:cs typeface="Aharoni"/>
              </a:rPr>
              <a:t>Conclusion</a:t>
            </a:r>
            <a:endParaRPr lang="en-SG" sz="2000">
              <a:latin typeface="Abadi"/>
              <a:cs typeface="Aharon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FD33D-7427-4FA8-9102-2F4D018C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90" y="4357603"/>
            <a:ext cx="3532307" cy="250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68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40A93-4728-44E3-95A6-7A17A4C88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Structural Breaks -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9B054-B4C5-4E46-AAC3-7318A0BE1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096" y="581465"/>
            <a:ext cx="6024654" cy="289120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sz="2200">
                <a:latin typeface="Abadi"/>
                <a:cs typeface="Aharoni"/>
              </a:rPr>
              <a:t>Overall results are as expected</a:t>
            </a:r>
          </a:p>
          <a:p>
            <a:pPr lvl="1"/>
            <a:r>
              <a:rPr lang="en-US" sz="1800">
                <a:latin typeface="Abadi"/>
                <a:cs typeface="Aharoni"/>
              </a:rPr>
              <a:t>Matches what we see on the BTC-USD chart</a:t>
            </a:r>
          </a:p>
          <a:p>
            <a:r>
              <a:rPr lang="en-US" sz="2200">
                <a:latin typeface="Abadi"/>
                <a:cs typeface="Aharoni"/>
              </a:rPr>
              <a:t>Results are statistically insignificant for Technical indicators</a:t>
            </a:r>
          </a:p>
          <a:p>
            <a:pPr lvl="1"/>
            <a:r>
              <a:rPr lang="en-US" sz="1800">
                <a:latin typeface="Abadi"/>
                <a:cs typeface="Aharoni"/>
              </a:rPr>
              <a:t>Means that usage of technical indicators for predicting future prices is not affected by events affecting Bitcoin's prices</a:t>
            </a:r>
          </a:p>
          <a:p>
            <a:r>
              <a:rPr lang="en-US" sz="2200">
                <a:latin typeface="Abadi"/>
                <a:cs typeface="Aharoni"/>
              </a:rPr>
              <a:t>Better off following just technical indicators than also looking at events happening for Bitcoin</a:t>
            </a:r>
          </a:p>
          <a:p>
            <a:endParaRPr lang="en-US" sz="2200">
              <a:latin typeface="Abadi"/>
              <a:cs typeface="Aharoni"/>
            </a:endParaRPr>
          </a:p>
        </p:txBody>
      </p:sp>
      <p:pic>
        <p:nvPicPr>
          <p:cNvPr id="4" name="Picture 8" descr="Chart&#10;&#10;Description automatically generated">
            <a:extLst>
              <a:ext uri="{FF2B5EF4-FFF2-40B4-BE49-F238E27FC236}">
                <a16:creationId xmlns:a16="http://schemas.microsoft.com/office/drawing/2014/main" id="{4CDD4CF5-1D5E-4ACA-AA80-D400E9FD4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948" y="3884075"/>
            <a:ext cx="4489153" cy="2379251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8644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A9ABB9-3FE5-49D5-B8B3-4489C4CE4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4300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41B3A6F-880E-C142-B187-8904BA3AD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1330325"/>
            <a:ext cx="7256463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828349-C40C-4B64-A81E-92E917682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4191000"/>
            <a:ext cx="7256463" cy="1500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496" y="1282700"/>
            <a:ext cx="2799907" cy="4455416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Aharoni" panose="02010803020104030203" pitchFamily="2" charset="-79"/>
                <a:cs typeface="Aharoni" panose="02010803020104030203" pitchFamily="2" charset="-79"/>
              </a:rPr>
              <a:t>Herd Mentality</a:t>
            </a:r>
            <a:endParaRPr lang="en-SG" sz="40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698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>
                <a:latin typeface="Aharoni" panose="02010803020104030203" pitchFamily="2" charset="-79"/>
                <a:cs typeface="Aharoni" panose="02010803020104030203" pitchFamily="2" charset="-79"/>
              </a:rPr>
              <a:t>Google Trends Data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0BE3AF-D264-B148-96C1-F950AFEAF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2333241"/>
            <a:ext cx="5312758" cy="1745153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0A020B6-409E-0047-BE8B-2BBFA0328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81" y="4266147"/>
            <a:ext cx="5702113" cy="185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22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E5314-1E68-0140-B15D-B064BF447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63" y="3146425"/>
            <a:ext cx="10064750" cy="1033463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426DBF0D-4910-054E-8364-8CC0D71B9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63" y="4248150"/>
            <a:ext cx="10064750" cy="1349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Does Google Trends Data Help?</a:t>
            </a:r>
            <a:endParaRPr lang="en-SG" sz="400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82745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Robustness Checks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37A02-E115-204D-A596-8F0CA480743C}"/>
              </a:ext>
            </a:extLst>
          </p:cNvPr>
          <p:cNvSpPr txBox="1"/>
          <p:nvPr/>
        </p:nvSpPr>
        <p:spPr>
          <a:xfrm>
            <a:off x="5358384" y="1247622"/>
            <a:ext cx="6024654" cy="525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To perform robustness check,			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Involve new control variables into our main model, e.g., Google Trend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Variable modification:</a:t>
            </a:r>
          </a:p>
          <a:p>
            <a:pPr marL="12001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change the forecasted to the percentage of the forecasted profit</a:t>
            </a:r>
          </a:p>
          <a:p>
            <a:pPr marL="12001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We take the log of some </a:t>
            </a:r>
            <a:r>
              <a:rPr lang="en-US" altLang="zh-CN" sz="2200"/>
              <a:t>variable</a:t>
            </a:r>
            <a:r>
              <a:rPr lang="en-US" sz="2200"/>
              <a:t> variables that may have a non-linear relationship with the profit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We run our model with different lag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We fit our data into RMA model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Our findings are: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/>
              <a:t>The coefficient of variables in most models are all similar in terms of significance.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200"/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2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200"/>
          </a:p>
        </p:txBody>
      </p:sp>
    </p:spTree>
    <p:extLst>
      <p:ext uri="{BB962C8B-B14F-4D97-AF65-F5344CB8AC3E}">
        <p14:creationId xmlns:p14="http://schemas.microsoft.com/office/powerpoint/2010/main" val="1565658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F3386E-B31C-464B-A2E5-AE5C2DEB9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100" kern="1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Trading Strategy and Model Evaluation </a:t>
            </a:r>
          </a:p>
        </p:txBody>
      </p:sp>
    </p:spTree>
    <p:extLst>
      <p:ext uri="{BB962C8B-B14F-4D97-AF65-F5344CB8AC3E}">
        <p14:creationId xmlns:p14="http://schemas.microsoft.com/office/powerpoint/2010/main" val="196661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16" y="5710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Evaluating Model Performance</a:t>
            </a:r>
            <a:b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Trading Strategies</a:t>
            </a:r>
            <a:b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SG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B77C9D0-7923-439F-AC14-B13D3844E8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1477972"/>
              </p:ext>
            </p:extLst>
          </p:nvPr>
        </p:nvGraphicFramePr>
        <p:xfrm>
          <a:off x="486383" y="719666"/>
          <a:ext cx="11254901" cy="546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9C68F54-5BFD-4514-A179-B9FBBED77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256" y="4798257"/>
            <a:ext cx="2619375" cy="1743075"/>
          </a:xfrm>
          <a:prstGeom prst="rect">
            <a:avLst/>
          </a:prstGeom>
        </p:spPr>
      </p:pic>
      <p:pic>
        <p:nvPicPr>
          <p:cNvPr id="10" name="Picture 9" descr="A wave in the ocean&#10;&#10;Description automatically generated with low confidence">
            <a:extLst>
              <a:ext uri="{FF2B5EF4-FFF2-40B4-BE49-F238E27FC236}">
                <a16:creationId xmlns:a16="http://schemas.microsoft.com/office/drawing/2014/main" id="{6E9E0E7B-FC95-4C56-92C9-B784E85C61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138" y="4798257"/>
            <a:ext cx="2619375" cy="1743075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C904146-B15F-4832-883A-96919F92EF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3343" y="4773809"/>
            <a:ext cx="2973116" cy="176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74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Evaluating Model Performance</a:t>
            </a:r>
            <a:b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Trading Strategies</a:t>
            </a:r>
            <a:b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SG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A4F4D-CF18-4CF3-8232-F7D03E6E0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292" y="1422561"/>
            <a:ext cx="5321487" cy="5435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28975-CC8D-4158-B8B9-21694E104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20" y="1422561"/>
            <a:ext cx="5321488" cy="543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4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Evaluating Model Performance</a:t>
            </a:r>
            <a:b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Trading Timeframes</a:t>
            </a:r>
            <a:b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SG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6C1DD-BB60-40C4-BF76-7E18F7D02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149" y="1535976"/>
            <a:ext cx="5132349" cy="53220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C98808-1230-449E-80BE-CA67742D0015}"/>
              </a:ext>
            </a:extLst>
          </p:cNvPr>
          <p:cNvSpPr txBox="1"/>
          <p:nvPr/>
        </p:nvSpPr>
        <p:spPr>
          <a:xfrm>
            <a:off x="3949429" y="169068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12%</a:t>
            </a:r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9EAC2-10F2-4FB9-976A-A14EE9355E5C}"/>
              </a:ext>
            </a:extLst>
          </p:cNvPr>
          <p:cNvSpPr txBox="1"/>
          <p:nvPr/>
        </p:nvSpPr>
        <p:spPr>
          <a:xfrm>
            <a:off x="3949429" y="493979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3%</a:t>
            </a:r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33F59-740B-478D-A304-060A09EFE5B4}"/>
              </a:ext>
            </a:extLst>
          </p:cNvPr>
          <p:cNvSpPr txBox="1"/>
          <p:nvPr/>
        </p:nvSpPr>
        <p:spPr>
          <a:xfrm>
            <a:off x="4838213" y="6292254"/>
            <a:ext cx="79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Daily</a:t>
            </a:r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40D38-FA0D-4C2F-A98B-3CE1A0FF922B}"/>
              </a:ext>
            </a:extLst>
          </p:cNvPr>
          <p:cNvSpPr txBox="1"/>
          <p:nvPr/>
        </p:nvSpPr>
        <p:spPr>
          <a:xfrm>
            <a:off x="7169607" y="6292254"/>
            <a:ext cx="97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Hourly</a:t>
            </a:r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7E17D-CE75-4CEE-83A6-4E80867AA74D}"/>
              </a:ext>
            </a:extLst>
          </p:cNvPr>
          <p:cNvSpPr txBox="1"/>
          <p:nvPr/>
        </p:nvSpPr>
        <p:spPr>
          <a:xfrm>
            <a:off x="5178738" y="1506023"/>
            <a:ext cx="296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BTC Trading Performance</a:t>
            </a:r>
            <a:endParaRPr lang="en-SG" b="1"/>
          </a:p>
        </p:txBody>
      </p:sp>
    </p:spTree>
    <p:extLst>
      <p:ext uri="{BB962C8B-B14F-4D97-AF65-F5344CB8AC3E}">
        <p14:creationId xmlns:p14="http://schemas.microsoft.com/office/powerpoint/2010/main" val="2897629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08" y="299844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Evaluating Model Performance</a:t>
            </a:r>
            <a:b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Trading Holding Times</a:t>
            </a:r>
            <a:b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SG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D21ED7-CD59-43DF-BBA7-47E9FB828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850" y="1313234"/>
            <a:ext cx="5358777" cy="5544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8086C1-F223-4155-B355-DE7E5CD62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31" y="1313234"/>
            <a:ext cx="5306469" cy="5544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01E2B2-F788-493B-AE6F-330FAC233947}"/>
              </a:ext>
            </a:extLst>
          </p:cNvPr>
          <p:cNvSpPr txBox="1"/>
          <p:nvPr/>
        </p:nvSpPr>
        <p:spPr>
          <a:xfrm>
            <a:off x="982493" y="143597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6%</a:t>
            </a:r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B65F1-9360-4B9D-ABE1-CF6829C47739}"/>
              </a:ext>
            </a:extLst>
          </p:cNvPr>
          <p:cNvSpPr txBox="1"/>
          <p:nvPr/>
        </p:nvSpPr>
        <p:spPr>
          <a:xfrm>
            <a:off x="6885511" y="143597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12%</a:t>
            </a:r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B70FE7-7DE4-4B91-87F9-E1A0B174D1A7}"/>
              </a:ext>
            </a:extLst>
          </p:cNvPr>
          <p:cNvSpPr txBox="1"/>
          <p:nvPr/>
        </p:nvSpPr>
        <p:spPr>
          <a:xfrm>
            <a:off x="2446266" y="1435978"/>
            <a:ext cx="22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Hold Trades for 1 Day</a:t>
            </a:r>
            <a:endParaRPr lang="en-SG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09FA-9713-4410-912E-77CBC77EFDE1}"/>
              </a:ext>
            </a:extLst>
          </p:cNvPr>
          <p:cNvSpPr txBox="1"/>
          <p:nvPr/>
        </p:nvSpPr>
        <p:spPr>
          <a:xfrm>
            <a:off x="8441677" y="1441671"/>
            <a:ext cx="231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Hold Trades for 3 Days</a:t>
            </a:r>
            <a:endParaRPr lang="en-SG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E365A7-2B25-479E-BF67-AEF818E9E8B8}"/>
              </a:ext>
            </a:extLst>
          </p:cNvPr>
          <p:cNvSpPr txBox="1"/>
          <p:nvPr/>
        </p:nvSpPr>
        <p:spPr>
          <a:xfrm>
            <a:off x="2445310" y="6238199"/>
            <a:ext cx="248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1.68% return on average</a:t>
            </a:r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2F20C-4079-4923-A0C8-D968AF3B544C}"/>
              </a:ext>
            </a:extLst>
          </p:cNvPr>
          <p:cNvSpPr txBox="1"/>
          <p:nvPr/>
        </p:nvSpPr>
        <p:spPr>
          <a:xfrm>
            <a:off x="8356204" y="6238199"/>
            <a:ext cx="248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2.17% return on average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3350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F59EF1AA-1DF4-46D6-BF74-0F156002D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502099"/>
            <a:ext cx="7188199" cy="271354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0897F-1517-4C20-BA0F-F04CE5D01427}"/>
              </a:ext>
            </a:extLst>
          </p:cNvPr>
          <p:cNvSpPr txBox="1">
            <a:spLocks/>
          </p:cNvSpPr>
          <p:nvPr/>
        </p:nvSpPr>
        <p:spPr>
          <a:xfrm>
            <a:off x="3503141" y="673278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Abadi" panose="020B0604020104020204" pitchFamily="34" charset="0"/>
              </a:rPr>
              <a:t>Exponential price increase, many chances for profit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149E0-F88B-4F59-928B-94BA75CFD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886" y="4864873"/>
            <a:ext cx="1246579" cy="1246579"/>
          </a:xfrm>
          <a:prstGeom prst="rect">
            <a:avLst/>
          </a:prstGeom>
        </p:spPr>
      </p:pic>
      <p:pic>
        <p:nvPicPr>
          <p:cNvPr id="6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2F5937D5-7E4E-49ED-B6BE-C729CE67F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832" y="4421314"/>
            <a:ext cx="2743199" cy="2051913"/>
          </a:xfrm>
          <a:prstGeom prst="rect">
            <a:avLst/>
          </a:prstGeom>
        </p:spPr>
      </p:pic>
      <p:pic>
        <p:nvPicPr>
          <p:cNvPr id="9" name="Picture 8" descr="Circle&#10;&#10;Description automatically generated">
            <a:extLst>
              <a:ext uri="{FF2B5EF4-FFF2-40B4-BE49-F238E27FC236}">
                <a16:creationId xmlns:a16="http://schemas.microsoft.com/office/drawing/2014/main" id="{99ADFC75-F695-4CC2-BF73-14B7A4B42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59" y="1709527"/>
            <a:ext cx="3175871" cy="298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81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53" y="392520"/>
            <a:ext cx="10789992" cy="132080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Evaluating Model Performance</a:t>
            </a:r>
            <a:b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Alternative Cryptocurrency Markets</a:t>
            </a:r>
            <a:b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SG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284C2-AC8E-4917-BE6B-92D4B001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432" y="1410511"/>
            <a:ext cx="5319011" cy="5515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CFE7D-21C7-4C75-AC23-2BA19FE7B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85" y="1410511"/>
            <a:ext cx="5394057" cy="5593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70BCCF-CE7E-466D-B6E2-987537B33417}"/>
              </a:ext>
            </a:extLst>
          </p:cNvPr>
          <p:cNvSpPr txBox="1"/>
          <p:nvPr/>
        </p:nvSpPr>
        <p:spPr>
          <a:xfrm>
            <a:off x="1225685" y="143597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12%</a:t>
            </a:r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D844E-2ADB-4B3E-B803-A84788305941}"/>
              </a:ext>
            </a:extLst>
          </p:cNvPr>
          <p:cNvSpPr txBox="1"/>
          <p:nvPr/>
        </p:nvSpPr>
        <p:spPr>
          <a:xfrm>
            <a:off x="7019683" y="15506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83%</a:t>
            </a:r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8DC49-1EC8-4099-98A9-18303F6FB28D}"/>
              </a:ext>
            </a:extLst>
          </p:cNvPr>
          <p:cNvSpPr txBox="1"/>
          <p:nvPr/>
        </p:nvSpPr>
        <p:spPr>
          <a:xfrm>
            <a:off x="2446266" y="1435978"/>
            <a:ext cx="306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Crypto, Equities, Commodities</a:t>
            </a:r>
            <a:endParaRPr lang="en-SG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F1B9F9-976F-4C55-81E2-89DD53E0CED1}"/>
              </a:ext>
            </a:extLst>
          </p:cNvPr>
          <p:cNvSpPr txBox="1"/>
          <p:nvPr/>
        </p:nvSpPr>
        <p:spPr>
          <a:xfrm>
            <a:off x="8441677" y="1441671"/>
            <a:ext cx="231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Crypto, Crypto, Crypto</a:t>
            </a:r>
            <a:endParaRPr lang="en-SG" b="1"/>
          </a:p>
        </p:txBody>
      </p:sp>
    </p:spTree>
    <p:extLst>
      <p:ext uri="{BB962C8B-B14F-4D97-AF65-F5344CB8AC3E}">
        <p14:creationId xmlns:p14="http://schemas.microsoft.com/office/powerpoint/2010/main" val="2631098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53AE3007-5342-436D-9A14-62515E9B64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" y="38943"/>
            <a:ext cx="12161196" cy="6840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Conclusion (Top Ten Trading Tips)</a:t>
            </a:r>
            <a:b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SG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7943B-EC32-408E-A22A-D22CD067FF85}"/>
              </a:ext>
            </a:extLst>
          </p:cNvPr>
          <p:cNvSpPr txBox="1"/>
          <p:nvPr/>
        </p:nvSpPr>
        <p:spPr>
          <a:xfrm>
            <a:off x="447384" y="1220955"/>
            <a:ext cx="10982616" cy="51706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-457200">
              <a:buFont typeface="+mj-lt"/>
              <a:buAutoNum type="arabicPeriod"/>
            </a:pPr>
            <a:r>
              <a:rPr lang="en-US" altLang="zh-CN" sz="2400" b="1">
                <a:latin typeface="Abadi"/>
                <a:cs typeface="Aharoni"/>
              </a:rPr>
              <a:t>Time Series Regression can identify indicators </a:t>
            </a:r>
            <a:r>
              <a:rPr lang="en-US" altLang="zh-CN" sz="2400">
                <a:latin typeface="Abadi"/>
                <a:cs typeface="Aharoni"/>
              </a:rPr>
              <a:t>that are significant</a:t>
            </a:r>
          </a:p>
          <a:p>
            <a:pPr marL="914400" lvl="3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Abadi"/>
                <a:cs typeface="Aharoni"/>
              </a:rPr>
              <a:t>Exploring different models can yield different insights</a:t>
            </a:r>
          </a:p>
          <a:p>
            <a:pPr indent="-457200">
              <a:buFont typeface="+mj-lt"/>
              <a:buAutoNum type="arabicPeriod"/>
            </a:pPr>
            <a:r>
              <a:rPr lang="en-US" altLang="zh-CN" sz="2400">
                <a:latin typeface="Abadi"/>
                <a:cs typeface="Aharoni"/>
              </a:rPr>
              <a:t>Considering trades from </a:t>
            </a:r>
            <a:r>
              <a:rPr lang="en-US" altLang="zh-CN" sz="2400" b="1">
                <a:latin typeface="Abadi"/>
                <a:cs typeface="Aharoni"/>
              </a:rPr>
              <a:t>different angles i</a:t>
            </a:r>
            <a:r>
              <a:rPr lang="en-US" altLang="zh-CN" sz="2400">
                <a:latin typeface="Abadi"/>
                <a:cs typeface="Aharoni"/>
              </a:rPr>
              <a:t>ncreases trade quality</a:t>
            </a:r>
          </a:p>
          <a:p>
            <a:pPr indent="-457200">
              <a:buFont typeface="+mj-lt"/>
              <a:buAutoNum type="arabicPeriod"/>
            </a:pPr>
            <a:r>
              <a:rPr lang="en-US" altLang="zh-CN" sz="2400">
                <a:latin typeface="Abadi"/>
                <a:cs typeface="Aharoni"/>
              </a:rPr>
              <a:t>Testing the </a:t>
            </a:r>
            <a:r>
              <a:rPr lang="en-US" altLang="zh-CN" sz="2400" b="1">
                <a:latin typeface="Abadi"/>
                <a:cs typeface="Aharoni"/>
              </a:rPr>
              <a:t>optimum holding time </a:t>
            </a:r>
            <a:r>
              <a:rPr lang="en-US" altLang="zh-CN" sz="2400">
                <a:latin typeface="Abadi"/>
                <a:cs typeface="Aharoni"/>
              </a:rPr>
              <a:t>for a strategy is critical for profit</a:t>
            </a:r>
          </a:p>
          <a:p>
            <a:pPr indent="-457200">
              <a:buFont typeface="+mj-lt"/>
              <a:buAutoNum type="arabicPeriod"/>
            </a:pPr>
            <a:r>
              <a:rPr lang="en-US" altLang="zh-CN" sz="2400" b="1">
                <a:latin typeface="Abadi"/>
                <a:cs typeface="Aharoni"/>
              </a:rPr>
              <a:t>Testing a strategy on different markets </a:t>
            </a:r>
            <a:r>
              <a:rPr lang="en-US" altLang="zh-CN" sz="2400">
                <a:latin typeface="Abadi"/>
                <a:cs typeface="Aharoni"/>
              </a:rPr>
              <a:t>helps to identify better performing</a:t>
            </a:r>
          </a:p>
          <a:p>
            <a:pPr indent="-457200">
              <a:buFont typeface="+mj-lt"/>
              <a:buAutoNum type="arabicPeriod"/>
            </a:pPr>
            <a:r>
              <a:rPr lang="en-US" altLang="zh-CN" sz="2400">
                <a:latin typeface="Abadi"/>
                <a:cs typeface="Aharoni"/>
              </a:rPr>
              <a:t>Higher trade quality = Lower trade quantity</a:t>
            </a:r>
          </a:p>
          <a:p>
            <a:pPr indent="-457200">
              <a:buFont typeface="+mj-lt"/>
              <a:buAutoNum type="arabicPeriod"/>
            </a:pPr>
            <a:r>
              <a:rPr lang="en-US" altLang="zh-CN" sz="2400" b="1">
                <a:latin typeface="Abadi"/>
                <a:cs typeface="Aharoni"/>
              </a:rPr>
              <a:t>MACD is a good technical indicator </a:t>
            </a:r>
            <a:r>
              <a:rPr lang="en-US" altLang="zh-CN" sz="2400">
                <a:latin typeface="Abadi"/>
                <a:cs typeface="Aharoni"/>
              </a:rPr>
              <a:t>for trading</a:t>
            </a:r>
          </a:p>
          <a:p>
            <a:pPr indent="-457200">
              <a:buFont typeface="+mj-lt"/>
              <a:buAutoNum type="arabicPeriod"/>
            </a:pPr>
            <a:r>
              <a:rPr lang="en-US" altLang="zh-CN" sz="2400" b="1">
                <a:latin typeface="Abadi"/>
                <a:cs typeface="Aharoni"/>
              </a:rPr>
              <a:t>Reversal</a:t>
            </a:r>
            <a:r>
              <a:rPr lang="en-US" altLang="zh-CN" sz="2400">
                <a:latin typeface="Abadi"/>
                <a:cs typeface="Aharoni"/>
              </a:rPr>
              <a:t> based trading strategies benefit from </a:t>
            </a:r>
            <a:r>
              <a:rPr lang="en-US" altLang="zh-CN" sz="2400" b="1">
                <a:latin typeface="Abadi"/>
                <a:cs typeface="Aharoni"/>
              </a:rPr>
              <a:t>strong trends </a:t>
            </a:r>
          </a:p>
          <a:p>
            <a:pPr indent="-457200">
              <a:buFont typeface="+mj-lt"/>
              <a:buAutoNum type="arabicPeriod"/>
            </a:pPr>
            <a:r>
              <a:rPr lang="en-US" altLang="zh-CN" sz="2400" b="1">
                <a:latin typeface="Abadi"/>
                <a:cs typeface="Aharoni"/>
              </a:rPr>
              <a:t>Reversal </a:t>
            </a:r>
            <a:r>
              <a:rPr lang="en-US" altLang="zh-CN" sz="2400">
                <a:latin typeface="Abadi"/>
                <a:cs typeface="Aharoni"/>
              </a:rPr>
              <a:t>based trading strategies do better in </a:t>
            </a:r>
            <a:r>
              <a:rPr lang="en-US" altLang="zh-CN" sz="2400" b="1">
                <a:latin typeface="Abadi"/>
                <a:cs typeface="Aharoni"/>
              </a:rPr>
              <a:t>low volatility</a:t>
            </a:r>
          </a:p>
          <a:p>
            <a:pPr indent="-457200">
              <a:buFont typeface="+mj-lt"/>
              <a:buAutoNum type="arabicPeriod"/>
            </a:pPr>
            <a:r>
              <a:rPr lang="en-US" altLang="zh-CN" sz="2400" b="1">
                <a:latin typeface="Abadi"/>
                <a:cs typeface="Aharoni"/>
              </a:rPr>
              <a:t>Do not join the hype</a:t>
            </a:r>
          </a:p>
          <a:p>
            <a:pPr marL="914400" lvl="3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Abadi"/>
                <a:cs typeface="Aharoni"/>
              </a:rPr>
              <a:t>Unless justified by the price action </a:t>
            </a:r>
          </a:p>
          <a:p>
            <a:pPr indent="-457200">
              <a:buFont typeface="+mj-lt"/>
              <a:buAutoNum type="arabicPeriod"/>
            </a:pPr>
            <a:r>
              <a:rPr lang="en-US" altLang="zh-CN" sz="2400" b="1">
                <a:latin typeface="Abadi"/>
                <a:cs typeface="Aharoni"/>
              </a:rPr>
              <a:t>Always trade with the trend</a:t>
            </a:r>
          </a:p>
          <a:p>
            <a:pPr marL="914400" lvl="3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Abadi"/>
                <a:cs typeface="Aharoni"/>
              </a:rPr>
              <a:t>If you can quantify the strength of the trend, even better</a:t>
            </a:r>
          </a:p>
          <a:p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81378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3E2E-F5F0-4F7B-9545-CEB876D6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54902-CADE-4740-9163-1E23490C4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7E9B7-94AB-4ED4-8811-0A94DF5AC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3"/>
          <a:stretch/>
        </p:blipFill>
        <p:spPr>
          <a:xfrm>
            <a:off x="75371" y="586408"/>
            <a:ext cx="12804668" cy="56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3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20C08-A091-410D-86DD-58AA27337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84" r="-2" b="77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Objective of Research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814CD-B7E3-4230-9371-80BD34E3219F}"/>
              </a:ext>
            </a:extLst>
          </p:cNvPr>
          <p:cNvSpPr txBox="1"/>
          <p:nvPr/>
        </p:nvSpPr>
        <p:spPr>
          <a:xfrm>
            <a:off x="948754" y="1027796"/>
            <a:ext cx="10936167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>
                <a:latin typeface="Abadi"/>
                <a:cs typeface="Aharoni"/>
              </a:rPr>
              <a:t>Develop an enhanced trading strategy using insights derived from an autoregressive distributed lag (ADL) time series model based on existing strategies and other regressors. </a:t>
            </a:r>
            <a:endParaRPr lang="en-SG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2D6213C-FEC5-4EB2-B09F-EA8F4149A2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6017900"/>
              </p:ext>
            </p:extLst>
          </p:nvPr>
        </p:nvGraphicFramePr>
        <p:xfrm>
          <a:off x="838200" y="222722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0181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F3386E-B31C-464B-A2E5-AE5C2DEB9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Trading Basics</a:t>
            </a:r>
          </a:p>
        </p:txBody>
      </p:sp>
    </p:spTree>
    <p:extLst>
      <p:ext uri="{BB962C8B-B14F-4D97-AF65-F5344CB8AC3E}">
        <p14:creationId xmlns:p14="http://schemas.microsoft.com/office/powerpoint/2010/main" val="2957273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5270A-5C88-4DE5-8E7B-630F45CD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Trading Basics</a:t>
            </a:r>
            <a:endParaRPr lang="en-SG">
              <a:solidFill>
                <a:schemeClr val="bg1"/>
              </a:solidFill>
            </a:endParaRPr>
          </a:p>
        </p:txBody>
      </p:sp>
      <p:cxnSp>
        <p:nvCxnSpPr>
          <p:cNvPr id="13" name="Straight Connector 16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DAF6E-A2CA-4501-95EA-274CB26CD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SG" sz="2000">
                <a:solidFill>
                  <a:schemeClr val="bg1"/>
                </a:solidFill>
                <a:latin typeface="Abadi"/>
                <a:ea typeface="Calibri" panose="020F0502020204030204" pitchFamily="34" charset="0"/>
                <a:cs typeface="Aharoni"/>
              </a:rPr>
              <a:t>B</a:t>
            </a:r>
            <a:r>
              <a:rPr lang="en-SG" sz="2000">
                <a:solidFill>
                  <a:schemeClr val="bg1"/>
                </a:solidFill>
                <a:effectLst/>
                <a:latin typeface="Abadi"/>
                <a:ea typeface="Calibri" panose="020F0502020204030204" pitchFamily="34" charset="0"/>
                <a:cs typeface="Aharoni"/>
              </a:rPr>
              <a:t>uying and selling of instruments is a common method for trading</a:t>
            </a:r>
          </a:p>
          <a:p>
            <a:r>
              <a:rPr lang="en-SG" sz="2000">
                <a:solidFill>
                  <a:schemeClr val="bg1"/>
                </a:solidFill>
                <a:latin typeface="Abadi"/>
                <a:ea typeface="Calibri" panose="020F0502020204030204" pitchFamily="34" charset="0"/>
                <a:cs typeface="Aharoni"/>
              </a:rPr>
              <a:t>Analysis can be used to support trading decisions.</a:t>
            </a:r>
          </a:p>
          <a:p>
            <a:pPr lvl="1"/>
            <a:r>
              <a:rPr lang="en-SG" sz="2000">
                <a:solidFill>
                  <a:schemeClr val="bg1"/>
                </a:solidFill>
                <a:latin typeface="Abadi"/>
                <a:ea typeface="Calibri" panose="020F0502020204030204" pitchFamily="34" charset="0"/>
                <a:cs typeface="Aharoni"/>
              </a:rPr>
              <a:t>Fundamental analysis examples: </a:t>
            </a:r>
            <a:r>
              <a:rPr lang="en-SG" sz="2000">
                <a:solidFill>
                  <a:schemeClr val="bg1"/>
                </a:solidFill>
                <a:effectLst/>
                <a:latin typeface="Abadi"/>
                <a:ea typeface="Calibri" panose="020F0502020204030204" pitchFamily="34" charset="0"/>
                <a:cs typeface="Aharoni"/>
              </a:rPr>
              <a:t>revenue, profit, assets, cash flow, company's key executives</a:t>
            </a:r>
          </a:p>
          <a:p>
            <a:pPr lvl="1"/>
            <a:r>
              <a:rPr lang="en-SG" sz="2000">
                <a:solidFill>
                  <a:schemeClr val="bg1"/>
                </a:solidFill>
                <a:latin typeface="Abadi"/>
                <a:ea typeface="Calibri" panose="020F0502020204030204" pitchFamily="34" charset="0"/>
                <a:cs typeface="Aharoni"/>
              </a:rPr>
              <a:t>Technical analysis examples: candlestick patterns, technical indicators, support and resistance</a:t>
            </a:r>
            <a:endParaRPr lang="en-SG" sz="2000">
              <a:solidFill>
                <a:schemeClr val="bg1"/>
              </a:solidFill>
              <a:effectLst/>
              <a:latin typeface="Abadi"/>
              <a:ea typeface="Calibri" panose="020F0502020204030204" pitchFamily="34" charset="0"/>
              <a:cs typeface="Aharoni"/>
            </a:endParaRPr>
          </a:p>
          <a:p>
            <a:pPr lvl="1"/>
            <a:endParaRPr lang="en-SG" sz="200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SG" sz="200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95404-B1C8-4E48-8D62-2B23639CD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896" y="578438"/>
            <a:ext cx="3588640" cy="238807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67143A-EE3F-4285-89B9-0D1DB2C3A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1" y="4059460"/>
            <a:ext cx="3588640" cy="212614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7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03AD5-36EC-4BF9-8F36-15C07853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7A4F-8646-46C1-A15A-303BAEBC2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45042-0DA5-4B60-BF00-C7AD315EC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0"/>
            <a:ext cx="10756900" cy="6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85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25B22B-E5F8-4E0C-A1AC-C9FB44BA3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"/>
          <a:stretch/>
        </p:blipFill>
        <p:spPr>
          <a:xfrm>
            <a:off x="1157287" y="0"/>
            <a:ext cx="10196513" cy="67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79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Widescreen</PresentationFormat>
  <Slides>42</Slides>
  <Notes>5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Trading Strategies for Cryptocurrencies:  Are Technical Indicators Useful for Trading Cryptocurrencies?  </vt:lpstr>
      <vt:lpstr>PowerPoint Presentation</vt:lpstr>
      <vt:lpstr>Contents of Presentation</vt:lpstr>
      <vt:lpstr>PowerPoint Presentation</vt:lpstr>
      <vt:lpstr>Objective of Research</vt:lpstr>
      <vt:lpstr>Trading Basics</vt:lpstr>
      <vt:lpstr>Trading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 Collection,  Model Development</vt:lpstr>
      <vt:lpstr>Data Collection and Processing</vt:lpstr>
      <vt:lpstr>Model Assumptions</vt:lpstr>
      <vt:lpstr>Main Model</vt:lpstr>
      <vt:lpstr>Model Assessment</vt:lpstr>
      <vt:lpstr>Fixing Terms</vt:lpstr>
      <vt:lpstr>Non-Linear Terms</vt:lpstr>
      <vt:lpstr>Interaction Terms</vt:lpstr>
      <vt:lpstr>Robustness Checks</vt:lpstr>
      <vt:lpstr>ADL with Different Lag</vt:lpstr>
      <vt:lpstr>Error Correction Model (ECM)</vt:lpstr>
      <vt:lpstr>Significant Events</vt:lpstr>
      <vt:lpstr>Significant  Events – SegWit 24 Aug 2017 </vt:lpstr>
      <vt:lpstr>Non-stationarity: Structural Breaks</vt:lpstr>
      <vt:lpstr>Structural Breaks - Chow Test</vt:lpstr>
      <vt:lpstr>Structural Breaks - Tests</vt:lpstr>
      <vt:lpstr>Structural Breaks - Results</vt:lpstr>
      <vt:lpstr>Herd Mentality</vt:lpstr>
      <vt:lpstr>Google Trends Data</vt:lpstr>
      <vt:lpstr>Does Google Trends Data Help?</vt:lpstr>
      <vt:lpstr>Robustness Checks</vt:lpstr>
      <vt:lpstr>Trading Strategy and Model Evaluation </vt:lpstr>
      <vt:lpstr>Evaluating Model Performance Trading Strategies </vt:lpstr>
      <vt:lpstr>Evaluating Model Performance Trading Strategies </vt:lpstr>
      <vt:lpstr>Evaluating Model Performance Trading Timeframes </vt:lpstr>
      <vt:lpstr>Evaluating Model Performance Trading Holding Times </vt:lpstr>
      <vt:lpstr>Evaluating Model Performance Alternative Cryptocurrency Markets </vt:lpstr>
      <vt:lpstr>Conclusion (Top Ten Trading Tips)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Trading Strategies for Cryptocurrencies   Price Movement Autocorrelation with Different Trading Indicator Based Strategies  </dc:title>
  <dc:creator>Chin Joo Ern (M&amp;E-PWay/Pway Engg/PWY Engg/SME)</dc:creator>
  <cp:revision>2</cp:revision>
  <dcterms:created xsi:type="dcterms:W3CDTF">2021-11-15T12:36:16Z</dcterms:created>
  <dcterms:modified xsi:type="dcterms:W3CDTF">2021-11-18T15:24:23Z</dcterms:modified>
</cp:coreProperties>
</file>